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7" r:id="rId2"/>
    <p:sldId id="326" r:id="rId3"/>
    <p:sldId id="342" r:id="rId4"/>
    <p:sldId id="328" r:id="rId5"/>
    <p:sldId id="331" r:id="rId6"/>
    <p:sldId id="332" r:id="rId7"/>
    <p:sldId id="330" r:id="rId8"/>
    <p:sldId id="329" r:id="rId9"/>
    <p:sldId id="336" r:id="rId10"/>
    <p:sldId id="335" r:id="rId11"/>
    <p:sldId id="337" r:id="rId12"/>
    <p:sldId id="343" r:id="rId13"/>
    <p:sldId id="333" r:id="rId14"/>
    <p:sldId id="334" r:id="rId15"/>
    <p:sldId id="305" r:id="rId16"/>
    <p:sldId id="319" r:id="rId17"/>
    <p:sldId id="320" r:id="rId18"/>
    <p:sldId id="321" r:id="rId19"/>
    <p:sldId id="322" r:id="rId20"/>
    <p:sldId id="323" r:id="rId21"/>
    <p:sldId id="325" r:id="rId22"/>
    <p:sldId id="324" r:id="rId23"/>
    <p:sldId id="306" r:id="rId24"/>
    <p:sldId id="287" r:id="rId25"/>
    <p:sldId id="269" r:id="rId26"/>
    <p:sldId id="340" r:id="rId27"/>
    <p:sldId id="314" r:id="rId28"/>
    <p:sldId id="344" r:id="rId29"/>
    <p:sldId id="273" r:id="rId30"/>
    <p:sldId id="275" r:id="rId31"/>
    <p:sldId id="339" r:id="rId32"/>
    <p:sldId id="308" r:id="rId33"/>
    <p:sldId id="341" r:id="rId34"/>
    <p:sldId id="286" r:id="rId35"/>
    <p:sldId id="307" r:id="rId36"/>
    <p:sldId id="345" r:id="rId37"/>
  </p:sldIdLst>
  <p:sldSz cx="9144000" cy="6858000" type="screen4x3"/>
  <p:notesSz cx="6858000"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 xmlns:p15="http://schemas.microsoft.com/office/powerpoint/2012/main">
        <p15:guide id="1" orient="horz" pos="311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63254" autoAdjust="0"/>
  </p:normalViewPr>
  <p:slideViewPr>
    <p:cSldViewPr>
      <p:cViewPr varScale="1">
        <p:scale>
          <a:sx n="55" d="100"/>
          <a:sy n="55" d="100"/>
        </p:scale>
        <p:origin x="-2576" y="-96"/>
      </p:cViewPr>
      <p:guideLst>
        <p:guide orient="horz" pos="431"/>
        <p:guide orient="horz" pos="4031"/>
        <p:guide orient="horz" pos="3379"/>
        <p:guide pos="471"/>
        <p:guide pos="5148"/>
      </p:guideLst>
    </p:cSldViewPr>
  </p:slideViewPr>
  <p:notesTextViewPr>
    <p:cViewPr>
      <p:scale>
        <a:sx n="400" d="100"/>
        <a:sy n="400" d="100"/>
      </p:scale>
      <p:origin x="0" y="0"/>
    </p:cViewPr>
  </p:notesTextViewPr>
  <p:sorterViewPr>
    <p:cViewPr>
      <p:scale>
        <a:sx n="100" d="100"/>
        <a:sy n="100" d="100"/>
      </p:scale>
      <p:origin x="0" y="0"/>
    </p:cViewPr>
  </p:sorterViewPr>
  <p:notesViewPr>
    <p:cSldViewPr showGuides="1">
      <p:cViewPr varScale="1">
        <p:scale>
          <a:sx n="68" d="100"/>
          <a:sy n="68" d="100"/>
        </p:scale>
        <p:origin x="2548" y="68"/>
      </p:cViewPr>
      <p:guideLst>
        <p:guide orient="horz" pos="3110"/>
        <p:guide pos="2160"/>
      </p:guideLst>
    </p:cSldViewPr>
  </p:notesViewPr>
  <p:gridSpacing cx="45000" cy="450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34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14/12/09</a:t>
            </a:fld>
            <a:endParaRPr kumimoji="1" lang="ja-JP" altLang="en-US"/>
          </a:p>
        </p:txBody>
      </p:sp>
      <p:sp>
        <p:nvSpPr>
          <p:cNvPr id="4" name="スライド イメージ プレースホルダー 3"/>
          <p:cNvSpPr>
            <a:spLocks noGrp="1" noRot="1" noChangeAspect="1"/>
          </p:cNvSpPr>
          <p:nvPr>
            <p:ph type="sldImg" idx="2"/>
          </p:nvPr>
        </p:nvSpPr>
        <p:spPr>
          <a:xfrm>
            <a:off x="854075" y="495300"/>
            <a:ext cx="5149850" cy="38623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219"/>
            <a:ext cx="5486400" cy="3887361"/>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9377317"/>
            <a:ext cx="2971800"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7317"/>
            <a:ext cx="2971800" cy="49534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2000" kern="1200">
        <a:solidFill>
          <a:schemeClr val="tx1"/>
        </a:solidFill>
        <a:latin typeface="+mn-lt"/>
        <a:ea typeface="+mn-ea"/>
        <a:cs typeface="+mn-cs"/>
      </a:defRPr>
    </a:lvl1pPr>
    <a:lvl2pPr marL="177800" indent="0" algn="l" defTabSz="914400" rtl="0" eaLnBrk="1" latinLnBrk="0" hangingPunct="1">
      <a:defRPr kumimoji="1" sz="2000" kern="1200">
        <a:solidFill>
          <a:schemeClr val="tx1"/>
        </a:solidFill>
        <a:latin typeface="+mn-lt"/>
        <a:ea typeface="+mn-ea"/>
        <a:cs typeface="+mn-cs"/>
      </a:defRPr>
    </a:lvl2pPr>
    <a:lvl3pPr marL="450850" indent="0" algn="l" defTabSz="914400" rtl="0" eaLnBrk="1" latinLnBrk="0" hangingPunct="1">
      <a:defRPr kumimoji="1" sz="2000" kern="1200">
        <a:solidFill>
          <a:schemeClr val="tx1"/>
        </a:solidFill>
        <a:latin typeface="+mn-lt"/>
        <a:ea typeface="+mn-ea"/>
        <a:cs typeface="+mn-cs"/>
      </a:defRPr>
    </a:lvl3pPr>
    <a:lvl4pPr marL="717550" indent="0" algn="l" defTabSz="914400" rtl="0" eaLnBrk="1" latinLnBrk="0" hangingPunct="1">
      <a:defRPr kumimoji="1" sz="2000" kern="1200">
        <a:solidFill>
          <a:schemeClr val="tx1"/>
        </a:solidFill>
        <a:latin typeface="+mn-lt"/>
        <a:ea typeface="+mn-ea"/>
        <a:cs typeface="+mn-cs"/>
      </a:defRPr>
    </a:lvl4pPr>
    <a:lvl5pPr marL="984250" indent="0" algn="l" defTabSz="914400" rtl="0" eaLnBrk="1" latinLnBrk="0" hangingPunct="1">
      <a:defRPr kumimoji="1" sz="20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Another topic.</a:t>
            </a:r>
          </a:p>
          <a:p>
            <a:endParaRPr lang="en-US" altLang="ja-JP" dirty="0" smtClean="0"/>
          </a:p>
          <a:p>
            <a:r>
              <a:rPr lang="en-US" altLang="ja-JP" dirty="0" smtClean="0"/>
              <a:t>Smalruby is designed for students that are over eight (8) years</a:t>
            </a:r>
            <a:r>
              <a:rPr lang="en-US" altLang="ja-JP" baseline="0" dirty="0" smtClean="0"/>
              <a:t> old.  With that in mind, combined with my passion of preparing these “future programmers”, I’ve decided to create the </a:t>
            </a:r>
            <a:r>
              <a:rPr lang="en-US" altLang="ja-JP" dirty="0" smtClean="0"/>
              <a:t>Ruby Programming Shounendan.</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The Ruby Programming Shounendan is an NPO for kids, that has been working under the banner of</a:t>
            </a:r>
            <a:r>
              <a:rPr kumimoji="1" lang="en-US" altLang="ja-JP" dirty="0"/>
              <a:t>:</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“Promoting the joy of programming to many kids. “ and</a:t>
            </a:r>
          </a:p>
          <a:p>
            <a:endParaRPr lang="en-US" altLang="ja-JP" dirty="0" smtClean="0"/>
          </a:p>
          <a:p>
            <a:r>
              <a:rPr lang="en-US" altLang="ja-JP" dirty="0" smtClean="0"/>
              <a:t>&lt;press&gt;</a:t>
            </a:r>
          </a:p>
          <a:p>
            <a:r>
              <a:rPr lang="en-US" altLang="ja-JP" dirty="0" smtClean="0"/>
              <a:t>“Building internet safety awareness</a:t>
            </a:r>
            <a:r>
              <a:rPr lang="en-US" altLang="ja-JP" baseline="0" dirty="0" smtClean="0"/>
              <a:t> for kids through </a:t>
            </a:r>
            <a:r>
              <a:rPr lang="en-US" altLang="ja-JP" dirty="0" smtClean="0"/>
              <a:t>programming!“.</a:t>
            </a:r>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756897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最後に、わたしたちの活動を紹介したいと思います。</a:t>
            </a:r>
            <a:endParaRPr lang="en-US" altLang="ja-JP" dirty="0" smtClean="0"/>
          </a:p>
          <a:p>
            <a:endParaRPr lang="en-US" altLang="ja-JP" dirty="0" smtClean="0"/>
          </a:p>
          <a:p>
            <a:r>
              <a:rPr lang="ja-JP" altLang="en-US" dirty="0" smtClean="0"/>
              <a:t>ひとつは、「</a:t>
            </a:r>
            <a:r>
              <a:rPr lang="en-US" altLang="ja-JP" dirty="0" smtClean="0"/>
              <a:t>1</a:t>
            </a:r>
            <a:r>
              <a:rPr lang="ja-JP" altLang="en-US" dirty="0" smtClean="0"/>
              <a:t>日</a:t>
            </a:r>
            <a:r>
              <a:rPr lang="en-US" altLang="ja-JP" dirty="0" smtClean="0"/>
              <a:t>Ruby</a:t>
            </a:r>
            <a:r>
              <a:rPr lang="ja-JP" altLang="en-US" dirty="0" smtClean="0"/>
              <a:t>プログラミング体験 </a:t>
            </a:r>
            <a:r>
              <a:rPr lang="en-US" altLang="ja-JP" dirty="0" smtClean="0"/>
              <a:t>in </a:t>
            </a:r>
            <a:r>
              <a:rPr lang="ja-JP" altLang="en-US" dirty="0" smtClean="0"/>
              <a:t>松江」という、毎月</a:t>
            </a:r>
            <a:r>
              <a:rPr lang="ja-JP" altLang="en-US" dirty="0"/>
              <a:t>第</a:t>
            </a:r>
            <a:r>
              <a:rPr lang="en-US" altLang="ja-JP" dirty="0"/>
              <a:t>3</a:t>
            </a:r>
            <a:r>
              <a:rPr lang="ja-JP" altLang="en-US" dirty="0"/>
              <a:t>日曜日</a:t>
            </a:r>
            <a:r>
              <a:rPr lang="ja-JP" altLang="en-US" dirty="0" smtClean="0"/>
              <a:t>に開催している、親子向け</a:t>
            </a:r>
            <a:r>
              <a:rPr lang="ja-JP" altLang="en-US" dirty="0"/>
              <a:t>のプログラミング体験</a:t>
            </a:r>
            <a:r>
              <a:rPr lang="ja-JP" altLang="en-US" dirty="0" smtClean="0"/>
              <a:t>教室です。</a:t>
            </a:r>
            <a:endParaRPr lang="en-US" altLang="ja-JP" dirty="0" smtClean="0"/>
          </a:p>
          <a:p>
            <a:endParaRPr lang="en-US" altLang="ja-JP" dirty="0" smtClean="0"/>
          </a:p>
          <a:p>
            <a:r>
              <a:rPr lang="ja-JP" altLang="en-US" dirty="0" smtClean="0"/>
              <a:t>島根県では毎月第３日曜日を「しまね家庭の日」として、家庭における団らん、コミュニケーションの機会を増やし、温かな家庭づくりを推進しています。中学校の部活なども休みになります。そこで、わたしたちは、このしまね家庭の日に、小学校３年生から</a:t>
            </a:r>
            <a:r>
              <a:rPr lang="en-US" altLang="ja-JP" dirty="0" smtClean="0"/>
              <a:t>6</a:t>
            </a:r>
            <a:r>
              <a:rPr lang="ja-JP" altLang="en-US" dirty="0" smtClean="0"/>
              <a:t>年生のお子さんを持つご家族を対象に、家族みんなでプログラミングを体験するというイベントを開催しています。</a:t>
            </a:r>
            <a:endParaRPr lang="en-US" altLang="ja-JP" dirty="0" smtClean="0"/>
          </a:p>
          <a:p>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現在は、スモウルビーを使ったプログラミング体験のみを行っていますが、将来的には、インターネット安全教室のような情報リテラシー教育もあわせて実施したいと考えています。</a:t>
            </a:r>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2747179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それではイベントの様子を簡単に紹介したいと思います。</a:t>
            </a:r>
            <a:endParaRPr kumimoji="1" lang="en-US" altLang="ja-JP" dirty="0" smtClean="0"/>
          </a:p>
          <a:p>
            <a:endParaRPr kumimoji="1" lang="en-US" altLang="ja-JP" dirty="0" smtClean="0"/>
          </a:p>
          <a:p>
            <a:r>
              <a:rPr kumimoji="1" lang="ja-JP" altLang="en-US" dirty="0" smtClean="0"/>
              <a:t>一日体験では、かんたんな追いかけっこのゲームをテキストにそって作ってもらいます。この写真は子どもたちに前に集まってもらって、プログラムの作り方の説明をしているところです。あえて前に集まってもらっているのは気分転換もかね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345695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これは、別の日のイベントで、同じようにプログラムの作り方を説明している様子です。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700508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ケーブルの接続もせっかくなので参加者の方にやっていただきます。この子が手に持っているのはラズベリーパイですね。</a:t>
            </a:r>
            <a:endParaRPr kumimoji="1" lang="en-US" altLang="ja-JP" dirty="0" smtClean="0"/>
          </a:p>
          <a:p>
            <a:endParaRPr kumimoji="1" lang="en-US" altLang="ja-JP" dirty="0" smtClean="0"/>
          </a:p>
          <a:p>
            <a:r>
              <a:rPr kumimoji="1" lang="ja-JP" altLang="en-US" dirty="0" smtClean="0"/>
              <a:t>わたしたちも</a:t>
            </a:r>
            <a:r>
              <a:rPr kumimoji="1" lang="en-US" altLang="ja-JP" dirty="0" smtClean="0"/>
              <a:t>PEG</a:t>
            </a:r>
            <a:r>
              <a:rPr kumimoji="1" lang="ja-JP" altLang="en-US" dirty="0" smtClean="0"/>
              <a:t>からラズベリーパイを提供していただいており、このようなイベントで活用しています。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1674072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グラムを作るときは、親子で相談しながら作ってもらっています。子供が悩んだり間違ったことをしているときに、お父さんお母さんはついつい口が出てしまいがちなのですが、そのせいで子どものやる気がなくなってしまうこともあるので、そこはぐっとこらえてできるだけ見守ってもらうようにお願い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261790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場合によってはお子さんが親に教えている場面をみることもあります。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3628747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おもしろいプログラムを作っている子がいたら、こんな感じで集まってもらって、そのプログラムを紹介し、そのアイディアをもとにさらに自分のプログラムを改造してもらうことにしています。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292398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これは違うイベントでプログラムを紹介している様子ですね。一日</a:t>
            </a:r>
            <a:r>
              <a:rPr kumimoji="1" lang="en-US" altLang="ja-JP" dirty="0" smtClean="0"/>
              <a:t>Ruby</a:t>
            </a:r>
            <a:r>
              <a:rPr kumimoji="1" lang="ja-JP" altLang="en-US" dirty="0" smtClean="0"/>
              <a:t>プログラミング体験はこんな感じで行っています。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1375874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また、</a:t>
            </a:r>
            <a:r>
              <a:rPr kumimoji="1" lang="en-US" altLang="ja-JP" dirty="0" smtClean="0"/>
              <a:t>10</a:t>
            </a:r>
            <a:r>
              <a:rPr kumimoji="1" lang="ja-JP" altLang="en-US" dirty="0" smtClean="0"/>
              <a:t>月から、毎月第</a:t>
            </a:r>
            <a:r>
              <a:rPr kumimoji="1" lang="en-US" altLang="ja-JP" dirty="0" smtClean="0"/>
              <a:t>4</a:t>
            </a:r>
            <a:r>
              <a:rPr kumimoji="1" lang="ja-JP" altLang="en-US" dirty="0" smtClean="0"/>
              <a:t>土曜日にコーダー道場松江を開催しています。</a:t>
            </a:r>
            <a:endParaRPr kumimoji="1" lang="en-US" altLang="ja-JP" dirty="0" smtClean="0"/>
          </a:p>
          <a:p>
            <a:endParaRPr kumimoji="1" lang="en-US" altLang="ja-JP" dirty="0" smtClean="0"/>
          </a:p>
          <a:p>
            <a:r>
              <a:rPr kumimoji="1" lang="ja-JP" altLang="en-US" dirty="0" smtClean="0"/>
              <a:t>コーダー道場松江は、プログラミングを体験した子どもたちがステップアップするための無料のプログラミング教室です。</a:t>
            </a:r>
            <a:endParaRPr kumimoji="1" lang="en-US" altLang="ja-JP" dirty="0" smtClean="0"/>
          </a:p>
          <a:p>
            <a:endParaRPr kumimoji="1" lang="en-US" altLang="ja-JP" dirty="0" smtClean="0"/>
          </a:p>
          <a:p>
            <a:r>
              <a:rPr kumimoji="1" lang="ja-JP" altLang="en-US" dirty="0" smtClean="0"/>
              <a:t>松江市では、</a:t>
            </a:r>
            <a:r>
              <a:rPr kumimoji="1" lang="en-US" altLang="ja-JP" i="1" dirty="0" smtClean="0"/>
              <a:t>6</a:t>
            </a:r>
            <a:r>
              <a:rPr kumimoji="1" lang="ja-JP" altLang="en-US" i="1" dirty="0" smtClean="0"/>
              <a:t>年前から市主催の中学生向けの</a:t>
            </a:r>
            <a:r>
              <a:rPr kumimoji="1" lang="en-US" altLang="ja-JP" i="0" dirty="0" smtClean="0"/>
              <a:t>Ruby</a:t>
            </a:r>
            <a:r>
              <a:rPr kumimoji="1" lang="ja-JP" altLang="en-US" dirty="0" smtClean="0"/>
              <a:t>プログラミング教室が開催されており、また、わたしたちも</a:t>
            </a:r>
            <a:r>
              <a:rPr kumimoji="1" lang="en-US" altLang="ja-JP" dirty="0" smtClean="0"/>
              <a:t>1</a:t>
            </a:r>
            <a:r>
              <a:rPr kumimoji="1" lang="ja-JP" altLang="en-US" dirty="0" smtClean="0"/>
              <a:t>日</a:t>
            </a:r>
            <a:r>
              <a:rPr kumimoji="1" lang="en-US" altLang="ja-JP" dirty="0" smtClean="0"/>
              <a:t>Ruby</a:t>
            </a:r>
            <a:r>
              <a:rPr kumimoji="1" lang="ja-JP" altLang="en-US" dirty="0" smtClean="0"/>
              <a:t>プログラミング体験を開催していますが、いずれもプログラミングの導入のためのイベントで、小中学生が継続的にプログラミングを勉強するのをサポートする環境はありませんでした。</a:t>
            </a:r>
            <a:endParaRPr kumimoji="1" lang="en-US" altLang="ja-JP" dirty="0" smtClean="0"/>
          </a:p>
          <a:p>
            <a:endParaRPr kumimoji="1" lang="en-US" altLang="ja-JP" dirty="0" smtClean="0"/>
          </a:p>
          <a:p>
            <a:r>
              <a:rPr kumimoji="1" lang="ja-JP" altLang="en-US" dirty="0" smtClean="0"/>
              <a:t>そのため、私たちはそのような場として、コーダー道場松江を開催することにしました。</a:t>
            </a:r>
            <a:endParaRPr kumimoji="1" lang="en-US" altLang="ja-JP" dirty="0" smtClean="0"/>
          </a:p>
          <a:p>
            <a:endParaRPr kumimoji="1" lang="en-US" altLang="ja-JP" dirty="0" smtClean="0"/>
          </a:p>
          <a:p>
            <a:r>
              <a:rPr kumimoji="1" lang="ja-JP" altLang="en-US" dirty="0" smtClean="0"/>
              <a:t>コーダー道場は小中学生のためのオープンソース・プログラミング教室で、</a:t>
            </a:r>
            <a:r>
              <a:rPr kumimoji="1" lang="en-US" altLang="ja-JP" dirty="0" smtClean="0"/>
              <a:t>2011</a:t>
            </a:r>
            <a:r>
              <a:rPr kumimoji="1" lang="ja-JP" altLang="en-US" dirty="0" smtClean="0"/>
              <a:t>年にアイルランドで始まりました。</a:t>
            </a:r>
            <a:endParaRPr kumimoji="1" lang="en-US" altLang="ja-JP" dirty="0" smtClean="0"/>
          </a:p>
          <a:p>
            <a:endParaRPr kumimoji="1" lang="en-US" altLang="ja-JP" dirty="0" smtClean="0"/>
          </a:p>
          <a:p>
            <a:r>
              <a:rPr kumimoji="1" lang="ja-JP" altLang="en-US" dirty="0" smtClean="0"/>
              <a:t>ここでいうオープンソースとは、コーダー道場を運営する上でのガイドラインやノウハウ、教材が公開・共有されており、コーダー道場をはじめたいと思った人はだれでもイベントを開催することができるという意味です。</a:t>
            </a:r>
            <a:endParaRPr kumimoji="1" lang="en-US" altLang="ja-JP" dirty="0" smtClean="0"/>
          </a:p>
          <a:p>
            <a:endParaRPr kumimoji="1" lang="en-US" altLang="ja-JP" dirty="0" smtClean="0"/>
          </a:p>
          <a:p>
            <a:r>
              <a:rPr kumimoji="1" lang="en-US" altLang="ja-JP" dirty="0" smtClean="0"/>
              <a:t>2014</a:t>
            </a:r>
            <a:r>
              <a:rPr kumimoji="1" lang="ja-JP" altLang="en-US" dirty="0" smtClean="0"/>
              <a:t>年</a:t>
            </a:r>
            <a:r>
              <a:rPr kumimoji="1" lang="en-US" altLang="ja-JP" dirty="0" smtClean="0"/>
              <a:t>9</a:t>
            </a:r>
            <a:r>
              <a:rPr kumimoji="1" lang="ja-JP" altLang="en-US" dirty="0" smtClean="0"/>
              <a:t>月時点で、</a:t>
            </a:r>
            <a:r>
              <a:rPr kumimoji="1" lang="en-US" altLang="ja-JP" dirty="0" smtClean="0"/>
              <a:t>51</a:t>
            </a:r>
            <a:r>
              <a:rPr kumimoji="1" lang="ja-JP" altLang="en-US" dirty="0" smtClean="0"/>
              <a:t>カ国</a:t>
            </a:r>
            <a:r>
              <a:rPr kumimoji="1" lang="en-US" altLang="ja-JP" dirty="0" smtClean="0"/>
              <a:t>526</a:t>
            </a:r>
            <a:r>
              <a:rPr kumimoji="1" lang="ja-JP" altLang="en-US" dirty="0" smtClean="0"/>
              <a:t>ヶ所、日本だけでも</a:t>
            </a:r>
            <a:r>
              <a:rPr kumimoji="1" lang="en-US" altLang="ja-JP" dirty="0" smtClean="0"/>
              <a:t>22</a:t>
            </a:r>
            <a:r>
              <a:rPr kumimoji="1" lang="ja-JP" altLang="en-US" dirty="0" smtClean="0"/>
              <a:t>カ所で開催されています。</a:t>
            </a:r>
            <a:endParaRPr kumimoji="1" lang="en-US" altLang="ja-JP" dirty="0" smtClean="0"/>
          </a:p>
          <a:p>
            <a:endParaRPr kumimoji="1" lang="en-US" altLang="ja-JP" dirty="0" smtClean="0"/>
          </a:p>
          <a:p>
            <a:r>
              <a:rPr kumimoji="1" lang="ja-JP" altLang="en-US" dirty="0" smtClean="0"/>
              <a:t>コーダー道場では、子ども自身がやりたいことをサポートするためにメンターが存在し、メンターは子どもとマンツーマンで対応することを原則としています。</a:t>
            </a:r>
            <a:endParaRPr kumimoji="1" lang="en-US" altLang="ja-JP" dirty="0" smtClean="0"/>
          </a:p>
          <a:p>
            <a:endParaRPr kumimoji="1" lang="en-US" altLang="ja-JP" dirty="0" smtClean="0"/>
          </a:p>
          <a:p>
            <a:r>
              <a:rPr kumimoji="1" lang="ja-JP" altLang="en-US" dirty="0" smtClean="0"/>
              <a:t>現状、コーダー道場松江では、参加を希望する子どもの数が多く、子どもの数に対してメンターが十分に集まっていない状況ですが、最終的には子ども</a:t>
            </a:r>
            <a:r>
              <a:rPr kumimoji="1" lang="en-US" altLang="ja-JP" dirty="0" smtClean="0"/>
              <a:t>2,3</a:t>
            </a:r>
            <a:r>
              <a:rPr kumimoji="1" lang="ja-JP" altLang="en-US" dirty="0" smtClean="0"/>
              <a:t>人に対してメンターが</a:t>
            </a:r>
            <a:r>
              <a:rPr kumimoji="1" lang="en-US" altLang="ja-JP" dirty="0" smtClean="0"/>
              <a:t>1</a:t>
            </a:r>
            <a:r>
              <a:rPr kumimoji="1" lang="ja-JP" altLang="en-US" dirty="0" smtClean="0"/>
              <a:t>人つく形にしたいと考えています。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3297623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命令ブロックでプログラミングの基礎を学んだあとは、なるべく早いタイミングで直接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のソースコードを入力してプログラムを作成できるようになってほしいと考えています</a:t>
            </a:r>
            <a:r>
              <a:rPr kumimoji="1" lang="ja-JP" altLang="en-US" dirty="0" smtClean="0"/>
              <a:t>。</a:t>
            </a:r>
            <a:endParaRPr kumimoji="1" lang="en-US" altLang="ja-JP" dirty="0" smtClean="0"/>
          </a:p>
          <a:p>
            <a:endParaRPr kumimoji="1" lang="en-US" altLang="ja-JP" dirty="0" smtClean="0"/>
          </a:p>
          <a:p>
            <a:r>
              <a:rPr kumimoji="1" lang="ja-JP" altLang="en-US" dirty="0" smtClean="0"/>
              <a:t>そして</a:t>
            </a:r>
            <a:r>
              <a:rPr kumimoji="1" lang="ja-JP" altLang="en-US" dirty="0" smtClean="0"/>
              <a:t>、自分の好きなエディタを見つけて、</a:t>
            </a:r>
            <a:r>
              <a:rPr kumimoji="1" lang="ja-JP" altLang="en-US" dirty="0" smtClean="0"/>
              <a:t>私のような</a:t>
            </a:r>
            <a:r>
              <a:rPr kumimoji="1" lang="ja-JP" altLang="en-US" dirty="0" smtClean="0"/>
              <a:t>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それでは、まず、プログラミング</a:t>
            </a:r>
            <a:r>
              <a:rPr lang="ja-JP" altLang="en-US" dirty="0"/>
              <a:t>教育の現状</a:t>
            </a:r>
            <a:r>
              <a:rPr lang="ja-JP" altLang="en-US" dirty="0" smtClean="0"/>
              <a:t>をご紹介</a:t>
            </a:r>
            <a:r>
              <a:rPr lang="ja-JP" altLang="en-US" dirty="0"/>
              <a:t>したいと思います。</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ここ</a:t>
            </a:r>
            <a:r>
              <a:rPr lang="en-US" altLang="ja-JP" dirty="0" smtClean="0"/>
              <a:t>2</a:t>
            </a:r>
            <a:r>
              <a:rPr lang="ja-JP" altLang="en-US" dirty="0" err="1" smtClean="0"/>
              <a:t>、</a:t>
            </a:r>
            <a:r>
              <a:rPr lang="en-US" altLang="ja-JP" dirty="0" smtClean="0"/>
              <a:t>3</a:t>
            </a:r>
            <a:r>
              <a:rPr lang="ja-JP" altLang="en-US" dirty="0" smtClean="0"/>
              <a:t>年で小中学生に対するプログラミング教育が、国内外で盛り上がってきています。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世界規模の取り組みとしては、</a:t>
            </a:r>
            <a:r>
              <a:rPr kumimoji="1" lang="en-US" altLang="ja-JP" dirty="0" smtClean="0"/>
              <a:t>Code.org</a:t>
            </a:r>
            <a:r>
              <a:rPr kumimoji="1" lang="ja-JP" altLang="en-US" dirty="0" smtClean="0"/>
              <a:t>が行っている</a:t>
            </a:r>
            <a:r>
              <a:rPr kumimoji="1" lang="en-US" altLang="ja-JP" dirty="0" smtClean="0"/>
              <a:t>Hour of Code</a:t>
            </a:r>
            <a:r>
              <a:rPr kumimoji="1" lang="ja-JP" altLang="en-US" dirty="0" smtClean="0"/>
              <a:t>が非常に注目されています。</a:t>
            </a:r>
            <a:endParaRPr kumimoji="1" lang="en-US" altLang="ja-JP" dirty="0" smtClean="0"/>
          </a:p>
          <a:p>
            <a:endParaRPr kumimoji="1" lang="en-US" altLang="ja-JP" dirty="0" smtClean="0"/>
          </a:p>
          <a:p>
            <a:r>
              <a:rPr kumimoji="1" lang="ja-JP" altLang="en-US" dirty="0" smtClean="0"/>
              <a:t>この取り組みでは、プログラミングを教えることができる教師を</a:t>
            </a:r>
            <a:r>
              <a:rPr kumimoji="1" lang="en-US" altLang="ja-JP" dirty="0" smtClean="0"/>
              <a:t>1</a:t>
            </a:r>
            <a:r>
              <a:rPr kumimoji="1" lang="ja-JP" altLang="en-US" dirty="0" smtClean="0"/>
              <a:t>万人養成して、</a:t>
            </a:r>
            <a:r>
              <a:rPr kumimoji="1" lang="en-US" altLang="ja-JP" dirty="0" smtClean="0"/>
              <a:t>1</a:t>
            </a:r>
            <a:r>
              <a:rPr kumimoji="1" lang="ja-JP" altLang="en-US" dirty="0" smtClean="0"/>
              <a:t>億人のこどもたちにプログラミングを教えることを目標にしています。</a:t>
            </a:r>
            <a:endParaRPr kumimoji="1" lang="en-US" altLang="ja-JP" dirty="0" smtClean="0"/>
          </a:p>
          <a:p>
            <a:endParaRPr kumimoji="1" lang="en-US" altLang="ja-JP" dirty="0" smtClean="0"/>
          </a:p>
          <a:p>
            <a:r>
              <a:rPr kumimoji="1" lang="ja-JP" altLang="en-US" dirty="0" smtClean="0"/>
              <a:t>このプロジェクトには、</a:t>
            </a:r>
            <a:r>
              <a:rPr kumimoji="1" lang="en-US" altLang="ja-JP" dirty="0" smtClean="0"/>
              <a:t>Facebook</a:t>
            </a:r>
            <a:r>
              <a:rPr kumimoji="1" lang="ja-JP" altLang="en-US" baseline="0" dirty="0" smtClean="0"/>
              <a:t> の</a:t>
            </a:r>
            <a:r>
              <a:rPr kumimoji="1" lang="en-US" altLang="ja-JP" dirty="0" smtClean="0"/>
              <a:t>CEO</a:t>
            </a:r>
            <a:r>
              <a:rPr kumimoji="1" lang="ja-JP" altLang="en-US" dirty="0" smtClean="0"/>
              <a:t>である</a:t>
            </a:r>
            <a:r>
              <a:rPr kumimoji="1" lang="en-US" altLang="ja-JP" dirty="0" smtClean="0"/>
              <a:t> </a:t>
            </a:r>
            <a:r>
              <a:rPr kumimoji="1" lang="ja-JP" altLang="en-US" dirty="0" smtClean="0"/>
              <a:t>マーク・ザッカーバーグ氏をはじめとする多くの著名人が寄付を行っています。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745673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a:t>続いて、日本</a:t>
            </a:r>
            <a:r>
              <a:rPr lang="ja-JP" altLang="en-US" dirty="0" smtClean="0"/>
              <a:t>の状況を</a:t>
            </a:r>
            <a:r>
              <a:rPr lang="ja-JP" altLang="en-US" dirty="0"/>
              <a:t>紹介</a:t>
            </a:r>
            <a:r>
              <a:rPr lang="ja-JP" altLang="en-US" dirty="0" smtClean="0"/>
              <a:t>したいと思います。</a:t>
            </a:r>
            <a:endParaRPr lang="ja-JP" altLang="en-US" dirty="0"/>
          </a:p>
          <a:p>
            <a:endParaRPr lang="ja-JP" altLang="en-US" dirty="0"/>
          </a:p>
          <a:p>
            <a:r>
              <a:rPr lang="ja-JP" altLang="en-US" dirty="0" smtClean="0"/>
              <a:t>まず、中学校の技術</a:t>
            </a:r>
            <a:r>
              <a:rPr lang="ja-JP" altLang="en-US" dirty="0"/>
              <a:t>家庭科</a:t>
            </a:r>
            <a:r>
              <a:rPr lang="ja-JP" altLang="en-US" dirty="0" smtClean="0"/>
              <a:t>では、「プログラム</a:t>
            </a:r>
            <a:r>
              <a:rPr lang="ja-JP" altLang="en-US" dirty="0"/>
              <a:t>による計測と制御</a:t>
            </a:r>
            <a:r>
              <a:rPr lang="ja-JP" altLang="en-US" dirty="0" smtClean="0"/>
              <a:t>」という内容で、</a:t>
            </a:r>
            <a:r>
              <a:rPr lang="en-US" altLang="ja-JP" dirty="0" smtClean="0"/>
              <a:t>2012</a:t>
            </a:r>
            <a:r>
              <a:rPr lang="ja-JP" altLang="en-US" dirty="0"/>
              <a:t>年度</a:t>
            </a:r>
            <a:r>
              <a:rPr lang="ja-JP" altLang="en-US" dirty="0" smtClean="0"/>
              <a:t>からプログラミングの授業が必修になっています。「計測と制御」とあるように、なんらかのセンサーで値を計測して、その内容を元にモーターを制御するという内容になっています。ちなみに、よく使われているのは黒い線にそって車を走行させるという教材ですね。</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このように義務教育ではプログラミング教育の導入や情報化が進んでいますが、同時に、民間企業の活動</a:t>
            </a:r>
            <a:r>
              <a:rPr lang="ja-JP" altLang="en-US" dirty="0"/>
              <a:t>も活発に行われています。</a:t>
            </a:r>
          </a:p>
          <a:p>
            <a:endParaRPr lang="ja-JP" altLang="en-US" dirty="0"/>
          </a:p>
          <a:p>
            <a:r>
              <a:rPr lang="ja-JP" altLang="en-US" dirty="0" smtClean="0"/>
              <a:t>最近特に話題</a:t>
            </a:r>
            <a:r>
              <a:rPr lang="ja-JP" altLang="en-US" dirty="0"/>
              <a:t>になっているのが、</a:t>
            </a:r>
            <a:r>
              <a:rPr lang="en-US" altLang="ja-JP" dirty="0"/>
              <a:t>PEG</a:t>
            </a:r>
            <a:r>
              <a:rPr lang="ja-JP" altLang="en-US" dirty="0"/>
              <a:t>と呼ばれるプログラミング</a:t>
            </a:r>
            <a:r>
              <a:rPr lang="ja-JP" altLang="en-US" dirty="0" smtClean="0"/>
              <a:t>学習の普及</a:t>
            </a:r>
            <a:r>
              <a:rPr lang="ja-JP" altLang="en-US" dirty="0"/>
              <a:t>プロジェクトです。</a:t>
            </a:r>
            <a:r>
              <a:rPr lang="en-US" altLang="ja-JP" dirty="0"/>
              <a:t>PEG</a:t>
            </a:r>
            <a:r>
              <a:rPr lang="ja-JP" altLang="en-US" dirty="0"/>
              <a:t>は</a:t>
            </a:r>
            <a:r>
              <a:rPr lang="ja-JP" altLang="en-US" dirty="0" smtClean="0"/>
              <a:t>、</a:t>
            </a:r>
            <a:r>
              <a:rPr lang="en-US" altLang="ja-JP" dirty="0" smtClean="0"/>
              <a:t>Google</a:t>
            </a:r>
            <a:r>
              <a:rPr lang="ja-JP" altLang="en-US" dirty="0" smtClean="0"/>
              <a:t>と</a:t>
            </a:r>
            <a:r>
              <a:rPr lang="en-US" altLang="ja-JP" dirty="0" smtClean="0"/>
              <a:t>CANVAS</a:t>
            </a:r>
            <a:r>
              <a:rPr lang="ja-JP" altLang="en-US" dirty="0" smtClean="0"/>
              <a:t>の共同プロジェクトです。</a:t>
            </a:r>
            <a:r>
              <a:rPr lang="en-US" altLang="ja-JP" dirty="0" smtClean="0"/>
              <a:t>CANVAS</a:t>
            </a:r>
            <a:r>
              <a:rPr lang="ja-JP" altLang="en-US" dirty="0" smtClean="0"/>
              <a:t>はプログラミングに限らない子ども向けのワークショップを開催している日本の</a:t>
            </a:r>
            <a:r>
              <a:rPr lang="en-US" altLang="ja-JP" dirty="0" err="1" smtClean="0"/>
              <a:t>NPO</a:t>
            </a:r>
            <a:r>
              <a:rPr lang="ja-JP" altLang="en-US" dirty="0" smtClean="0"/>
              <a:t>法人です。このプロジェクトでは、</a:t>
            </a:r>
            <a:r>
              <a:rPr lang="ja-JP" altLang="en-US" dirty="0"/>
              <a:t>日本全国</a:t>
            </a:r>
            <a:r>
              <a:rPr lang="ja-JP" altLang="en-US" dirty="0" smtClean="0"/>
              <a:t>でプログラミング教育のワークショップ</a:t>
            </a:r>
            <a:r>
              <a:rPr lang="ja-JP" altLang="en-US" dirty="0"/>
              <a:t>の</a:t>
            </a:r>
            <a:r>
              <a:rPr lang="ja-JP" altLang="en-US" dirty="0" smtClean="0"/>
              <a:t>開催したり、教育事業者向けに</a:t>
            </a:r>
            <a:r>
              <a:rPr lang="en-US" altLang="ja-JP" dirty="0" smtClean="0"/>
              <a:t>5,000</a:t>
            </a:r>
            <a:r>
              <a:rPr lang="ja-JP" altLang="en-US" dirty="0" smtClean="0"/>
              <a:t>台のラズベリーパイを配布していたりします。</a:t>
            </a:r>
            <a:endParaRPr lang="ja-JP" altLang="en-US" dirty="0"/>
          </a:p>
          <a:p>
            <a:endParaRPr lang="ja-JP" altLang="en-US" dirty="0"/>
          </a:p>
          <a:p>
            <a:r>
              <a:rPr lang="ja-JP" altLang="en-US" dirty="0"/>
              <a:t>これ以外にも</a:t>
            </a:r>
            <a:r>
              <a:rPr lang="ja-JP" altLang="en-US" dirty="0" smtClean="0"/>
              <a:t>、</a:t>
            </a:r>
            <a:r>
              <a:rPr lang="en-US" altLang="ja-JP" dirty="0" err="1" smtClean="0"/>
              <a:t>TENTO</a:t>
            </a:r>
            <a:r>
              <a:rPr lang="ja-JP" altLang="en-US" dirty="0" smtClean="0"/>
              <a:t>という団体が個別指導塾形式のプログラミング教室を実施していたり、</a:t>
            </a:r>
            <a:r>
              <a:rPr lang="en-US" altLang="ja-JP" dirty="0" smtClean="0"/>
              <a:t>Life </a:t>
            </a:r>
            <a:r>
              <a:rPr lang="en-US" altLang="ja-JP" dirty="0"/>
              <a:t>is Tech! </a:t>
            </a:r>
            <a:r>
              <a:rPr lang="ja-JP" altLang="en-US" dirty="0"/>
              <a:t>という</a:t>
            </a:r>
            <a:r>
              <a:rPr lang="ja-JP" altLang="en-US" dirty="0" smtClean="0"/>
              <a:t>団体が</a:t>
            </a:r>
            <a:r>
              <a:rPr lang="en-US" altLang="ja-JP" dirty="0" smtClean="0"/>
              <a:t>5</a:t>
            </a:r>
            <a:r>
              <a:rPr lang="ja-JP" altLang="en-US" dirty="0"/>
              <a:t>日程度のキャンプ形式や週</a:t>
            </a:r>
            <a:r>
              <a:rPr lang="en-US" altLang="ja-JP" dirty="0"/>
              <a:t>1</a:t>
            </a:r>
            <a:r>
              <a:rPr lang="ja-JP" altLang="en-US" dirty="0"/>
              <a:t>の学習塾形式</a:t>
            </a:r>
            <a:r>
              <a:rPr lang="ja-JP" altLang="en-US" dirty="0" smtClean="0"/>
              <a:t>のプログラミング教室を実施していたりします。</a:t>
            </a:r>
            <a:endParaRPr lang="ja-JP" altLang="en-US" dirty="0"/>
          </a:p>
          <a:p>
            <a:endParaRPr lang="en-US" altLang="ja-JP" dirty="0" smtClean="0"/>
          </a:p>
          <a:p>
            <a:r>
              <a:rPr lang="en-US" altLang="ja-JP" dirty="0" err="1" smtClean="0"/>
              <a:t>TENTO</a:t>
            </a:r>
            <a:r>
              <a:rPr lang="ja-JP" altLang="en-US" dirty="0" smtClean="0"/>
              <a:t>や</a:t>
            </a:r>
            <a:r>
              <a:rPr lang="en-US" altLang="ja-JP" dirty="0" smtClean="0"/>
              <a:t>Life is Tech</a:t>
            </a:r>
            <a:r>
              <a:rPr lang="ja-JP" altLang="en-US" dirty="0" smtClean="0"/>
              <a:t>については、月謝や参加費をもらうという形で活動を行っていて、ビジネスとしてやろうとしているのがおもしろいところですね。</a:t>
            </a:r>
            <a:endParaRPr lang="ja-JP" altLang="en-US" dirty="0"/>
          </a:p>
          <a:p>
            <a:endParaRPr lang="en-US" altLang="ja-JP" dirty="0" smtClean="0"/>
          </a:p>
          <a:p>
            <a:r>
              <a:rPr lang="ja-JP" altLang="en-US" dirty="0" smtClean="0"/>
              <a:t>ここで取り上げたもの以外にも、いろいろなプログラミング教育のワークショップが開催されていて、海外だけでなく日本でも子ども向けのプログラミング教育が盛り上がって来ています。</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今後</a:t>
            </a:r>
            <a:r>
              <a:rPr kumimoji="1" lang="ja-JP" altLang="en-US" dirty="0" smtClean="0"/>
              <a:t>、ロボットがソフトウェア・ハードウェアの両面で進化していくにつれて、ほとんどの仕事がロボットによって代行されるようになると多くの人が考えています。</a:t>
            </a:r>
            <a:endParaRPr kumimoji="1" lang="en-US" altLang="ja-JP" dirty="0" smtClean="0"/>
          </a:p>
          <a:p>
            <a:endParaRPr kumimoji="1" lang="en-US" altLang="ja-JP" dirty="0" smtClean="0"/>
          </a:p>
          <a:p>
            <a:r>
              <a:rPr kumimoji="1" lang="ja-JP" altLang="en-US" dirty="0" smtClean="0"/>
              <a:t>スライドの言葉は</a:t>
            </a:r>
            <a:r>
              <a:rPr kumimoji="1" lang="ja-JP" altLang="en-US" dirty="0" smtClean="0"/>
              <a:t>、</a:t>
            </a:r>
            <a:r>
              <a:rPr kumimoji="1" lang="ja-JP" altLang="en-US" dirty="0" smtClean="0"/>
              <a:t>先</a:t>
            </a:r>
            <a:r>
              <a:rPr kumimoji="1" lang="ja-JP" altLang="en-US" dirty="0" smtClean="0"/>
              <a:t>月頭</a:t>
            </a:r>
            <a:r>
              <a:rPr kumimoji="1" lang="ja-JP" altLang="en-US" dirty="0" smtClean="0"/>
              <a:t>ごろに公開されていた、</a:t>
            </a:r>
            <a:r>
              <a:rPr kumimoji="1" lang="en-US" altLang="ja-JP" dirty="0" smtClean="0"/>
              <a:t>Google</a:t>
            </a:r>
            <a:r>
              <a:rPr kumimoji="1" lang="ja-JP" altLang="en-US" dirty="0" smtClean="0"/>
              <a:t>の</a:t>
            </a:r>
            <a:r>
              <a:rPr kumimoji="1" lang="en-US" altLang="ja-JP" dirty="0" smtClean="0"/>
              <a:t>CEO</a:t>
            </a:r>
            <a:r>
              <a:rPr kumimoji="1" lang="ja-JP" altLang="en-US" dirty="0" smtClean="0"/>
              <a:t>であるラリー・ペイジ氏のインタビュー記事のものです。</a:t>
            </a:r>
            <a:endParaRPr kumimoji="1" lang="en-US" altLang="ja-JP" dirty="0" smtClean="0"/>
          </a:p>
          <a:p>
            <a:endParaRPr kumimoji="1" lang="en-US" altLang="ja-JP" dirty="0" smtClean="0"/>
          </a:p>
          <a:p>
            <a:r>
              <a:rPr kumimoji="1" lang="ja-JP" altLang="en-US" dirty="0" smtClean="0"/>
              <a:t>これから先、私たちの仕事は大きく二極化していくと思われます。ひとつは、ロボットにはできない創造性の高い仕事、ロボットをどのように使うかを考える、ロボットを使う側の仕事です。もうひとつは、ロボットがやりのこした仕事をフォローするような、ある意味でロボットに使われる側の仕事です。</a:t>
            </a:r>
            <a:endParaRPr kumimoji="1" lang="en-US" altLang="ja-JP" dirty="0" smtClean="0"/>
          </a:p>
          <a:p>
            <a:endParaRPr kumimoji="1" lang="en-US" altLang="ja-JP" dirty="0" smtClean="0"/>
          </a:p>
          <a:p>
            <a:r>
              <a:rPr kumimoji="1" lang="ja-JP" altLang="en-US" dirty="0" smtClean="0"/>
              <a:t>そういう時代になったときに、コンピュータがどういうものであるかを、単に知識として知っているだけでなくて、実際に道具として使いこなせるようになっておく</a:t>
            </a:r>
            <a:r>
              <a:rPr kumimoji="1" lang="ja-JP" altLang="en-US" dirty="0" smtClean="0"/>
              <a:t>こと</a:t>
            </a:r>
            <a:r>
              <a:rPr kumimoji="1" lang="ja-JP" altLang="en-US" dirty="0" smtClean="0"/>
              <a:t>、つまりプログラミングできること</a:t>
            </a:r>
            <a:r>
              <a:rPr kumimoji="1" lang="ja-JP" altLang="en-US" dirty="0" smtClean="0"/>
              <a:t>は</a:t>
            </a:r>
            <a:r>
              <a:rPr kumimoji="1" lang="ja-JP" altLang="en-US" dirty="0" smtClean="0"/>
              <a:t>非常に重要です</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444323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en-US" altLang="ja-JP" dirty="0" smtClean="0"/>
              <a:t>Another topic.</a:t>
            </a:r>
          </a:p>
          <a:p>
            <a:endParaRPr lang="en-US" altLang="ja-JP" dirty="0" smtClean="0"/>
          </a:p>
          <a:p>
            <a:r>
              <a:rPr lang="en-US" altLang="ja-JP" dirty="0" smtClean="0"/>
              <a:t>Smalruby is designed for students that are over eight (8) years</a:t>
            </a:r>
            <a:r>
              <a:rPr lang="en-US" altLang="ja-JP" baseline="0" dirty="0" smtClean="0"/>
              <a:t> old.  With that in mind, combined with my passion of preparing these “future programmers”, I’ve decided to create the </a:t>
            </a:r>
            <a:r>
              <a:rPr lang="en-US" altLang="ja-JP" dirty="0" smtClean="0"/>
              <a:t>Ruby Programming Shounendan.</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The Ruby Programming Shounendan is an NPO for kids, that has been working under the banner of</a:t>
            </a:r>
            <a:r>
              <a:rPr kumimoji="1" lang="en-US" altLang="ja-JP" dirty="0"/>
              <a:t>:</a:t>
            </a:r>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現在</a:t>
            </a:r>
            <a:r>
              <a:rPr kumimoji="1" lang="ja-JP" altLang="en-US" dirty="0" smtClean="0"/>
              <a:t>盛り上がっているプログラミング教育の傾向としては、プログラミングはあくまで手段のひとつ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将来的には、プログラミング少年団の取り組みを日本全国に拡げ、野球</a:t>
            </a:r>
            <a:r>
              <a:rPr lang="ja-JP" altLang="en-US" dirty="0"/>
              <a:t>やサッカーのスポーツ少年団</a:t>
            </a:r>
            <a:r>
              <a:rPr lang="en-US" altLang="ja-JP" dirty="0"/>
              <a:t>(</a:t>
            </a:r>
            <a:r>
              <a:rPr lang="ja-JP" altLang="en-US" dirty="0"/>
              <a:t>少年団の対訳</a:t>
            </a:r>
            <a:r>
              <a:rPr lang="en-US" altLang="ja-JP" dirty="0"/>
              <a:t>:</a:t>
            </a:r>
            <a:r>
              <a:rPr lang="en-US" altLang="ja-JP" dirty="0" smtClean="0"/>
              <a:t>boys &amp; girls scout</a:t>
            </a:r>
            <a:r>
              <a:rPr lang="en-US" altLang="ja-JP" dirty="0"/>
              <a: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lang="ja-JP" altLang="en-US" dirty="0" smtClean="0"/>
              <a:t>将来的には、プログラミング少年団の取り組みを日本全国に拡げ、野球</a:t>
            </a:r>
            <a:r>
              <a:rPr lang="ja-JP" altLang="en-US" dirty="0"/>
              <a:t>やサッカーのスポーツ少年団</a:t>
            </a:r>
            <a:r>
              <a:rPr lang="en-US" altLang="ja-JP" dirty="0"/>
              <a:t>(</a:t>
            </a:r>
            <a:r>
              <a:rPr lang="ja-JP" altLang="en-US" dirty="0"/>
              <a:t>少年団の対訳</a:t>
            </a:r>
            <a:r>
              <a:rPr lang="en-US" altLang="ja-JP" dirty="0"/>
              <a:t>:</a:t>
            </a:r>
            <a:r>
              <a:rPr lang="en-US" altLang="ja-JP" dirty="0" smtClean="0"/>
              <a:t>boys &amp; girls scout</a:t>
            </a:r>
            <a:r>
              <a:rPr lang="en-US" altLang="ja-JP" dirty="0"/>
              <a: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a:t>
            </a:r>
            <a:r>
              <a:rPr lang="ja-JP" altLang="en-US" dirty="0" smtClean="0"/>
              <a:t>大会といった試合</a:t>
            </a:r>
            <a:r>
              <a:rPr lang="ja-JP" altLang="en-US" dirty="0"/>
              <a:t>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1237684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endParaRPr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54075" y="495300"/>
            <a:ext cx="5149850" cy="3863975"/>
          </a:xfrm>
        </p:spPr>
      </p:sp>
      <p:sp>
        <p:nvSpPr>
          <p:cNvPr id="3" name="ノート プレースホルダー 2"/>
          <p:cNvSpPr>
            <a:spLocks noGrp="1"/>
          </p:cNvSpPr>
          <p:nvPr>
            <p:ph type="body" idx="1"/>
          </p:nvPr>
        </p:nvSpPr>
        <p:spPr/>
        <p:txBody>
          <a:bodyPr/>
          <a:lstStyle/>
          <a:p>
            <a:r>
              <a:rPr kumimoji="1" lang="ja-JP" altLang="en-US" dirty="0" smtClean="0"/>
              <a:t>そもそも、なぜ最近になってプログラミング教育が注目されるようになったのでしょうか。</a:t>
            </a:r>
            <a:endParaRPr kumimoji="1" lang="en-US" altLang="ja-JP" dirty="0" smtClean="0"/>
          </a:p>
          <a:p>
            <a:endParaRPr kumimoji="1" lang="en-US" altLang="ja-JP" dirty="0" smtClean="0"/>
          </a:p>
          <a:p>
            <a:r>
              <a:rPr kumimoji="1" lang="ja-JP" altLang="en-US" dirty="0" smtClean="0"/>
              <a:t>私は、大きく</a:t>
            </a:r>
            <a:r>
              <a:rPr kumimoji="1" lang="en-US" altLang="ja-JP" dirty="0" smtClean="0"/>
              <a:t>3</a:t>
            </a:r>
            <a:r>
              <a:rPr kumimoji="1" lang="ja-JP" altLang="en-US" dirty="0" err="1" smtClean="0"/>
              <a:t>つの</a:t>
            </a:r>
            <a:r>
              <a:rPr kumimoji="1" lang="ja-JP" altLang="en-US" dirty="0" smtClean="0"/>
              <a:t>理由があると考えています。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2526662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14/12/09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14/12/09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14/12/09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14/12/09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14/12/09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14/12/09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14/12/09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14/12/09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jpeg"/><Relationship Id="rId7"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gi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75" y="556500"/>
            <a:ext cx="8021250" cy="53475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02000" y="5094000"/>
            <a:ext cx="7515450" cy="1600438"/>
          </a:xfrm>
          <a:prstGeom prst="rect">
            <a:avLst/>
          </a:prstGeom>
          <a:noFill/>
        </p:spPr>
        <p:txBody>
          <a:bodyPr wrap="square" rtlCol="0">
            <a:spAutoFit/>
          </a:bodyPr>
          <a:lstStyle/>
          <a:p>
            <a:pPr algn="ctr"/>
            <a:r>
              <a:rPr lang="ja-JP" altLang="en-US" sz="3200" b="1" dirty="0" smtClean="0">
                <a:ln>
                  <a:solidFill>
                    <a:schemeClr val="bg1"/>
                  </a:solidFill>
                </a:ln>
              </a:rPr>
              <a:t>たかお</a:t>
            </a:r>
            <a:r>
              <a:rPr lang="en-US" altLang="ja-JP" sz="3200" b="1" dirty="0" smtClean="0">
                <a:ln>
                  <a:solidFill>
                    <a:schemeClr val="bg1"/>
                  </a:solidFill>
                </a:ln>
              </a:rPr>
              <a:t>       </a:t>
            </a:r>
            <a:r>
              <a:rPr lang="ja-JP" altLang="en-US" sz="3200" b="1" dirty="0" smtClean="0">
                <a:ln>
                  <a:solidFill>
                    <a:schemeClr val="bg1"/>
                  </a:solidFill>
                </a:ln>
              </a:rPr>
              <a:t>こうじ</a:t>
            </a:r>
            <a:endParaRPr lang="en-US" altLang="ja-JP" sz="3200" b="1" dirty="0" smtClean="0">
              <a:ln>
                <a:solidFill>
                  <a:schemeClr val="bg1"/>
                </a:solidFill>
              </a:ln>
            </a:endParaRPr>
          </a:p>
          <a:p>
            <a:pPr algn="ctr"/>
            <a:r>
              <a:rPr lang="ja-JP" altLang="en-US" sz="6600" b="1" dirty="0" smtClean="0">
                <a:ln>
                  <a:solidFill>
                    <a:schemeClr val="bg1"/>
                  </a:solidFill>
                </a:ln>
                <a:solidFill>
                  <a:srgbClr val="FF6432"/>
                </a:solidFill>
              </a:rPr>
              <a:t>高</a:t>
            </a:r>
            <a:r>
              <a:rPr lang="ja-JP" altLang="en-US" sz="6600" b="1" dirty="0" smtClean="0">
                <a:ln>
                  <a:solidFill>
                    <a:schemeClr val="bg1"/>
                  </a:solidFill>
                </a:ln>
              </a:rPr>
              <a:t>尾 </a:t>
            </a:r>
            <a:r>
              <a:rPr lang="ja-JP" altLang="en-US" sz="6600" b="1" dirty="0">
                <a:ln>
                  <a:solidFill>
                    <a:schemeClr val="bg1"/>
                  </a:solidFill>
                </a:ln>
              </a:rPr>
              <a:t>宏</a:t>
            </a:r>
            <a:r>
              <a:rPr lang="ja-JP" altLang="en-US" sz="6600" b="1" dirty="0" smtClean="0">
                <a:ln>
                  <a:solidFill>
                    <a:schemeClr val="bg1"/>
                  </a:solidFill>
                </a:ln>
              </a:rPr>
              <a:t>治</a:t>
            </a:r>
            <a:endParaRPr lang="en-US" altLang="ja-JP" sz="6600" b="1" dirty="0" smtClean="0">
              <a:ln>
                <a:solidFill>
                  <a:schemeClr val="bg1"/>
                </a:solidFill>
              </a:ln>
            </a:endParaRPr>
          </a:p>
        </p:txBody>
      </p:sp>
    </p:spTree>
    <p:extLst>
      <p:ext uri="{BB962C8B-B14F-4D97-AF65-F5344CB8AC3E}">
        <p14:creationId xmlns:p14="http://schemas.microsoft.com/office/powerpoint/2010/main" val="36936804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747000" y="1174537"/>
            <a:ext cx="7650000" cy="4508927"/>
          </a:xfrm>
          <a:prstGeom prst="rect">
            <a:avLst/>
          </a:prstGeom>
          <a:noFill/>
        </p:spPr>
        <p:txBody>
          <a:bodyPr wrap="square" rtlCol="0">
            <a:spAutoFit/>
          </a:bodyPr>
          <a:lstStyle/>
          <a:p>
            <a:pPr algn="ctr"/>
            <a:r>
              <a:rPr lang="ja-JP" altLang="en-US" sz="28700" b="1" dirty="0" smtClean="0">
                <a:solidFill>
                  <a:srgbClr val="FF6633"/>
                </a:solidFill>
              </a:rPr>
              <a:t>原</a:t>
            </a:r>
            <a:r>
              <a:rPr lang="ja-JP" altLang="en-US" sz="28700" b="1" dirty="0" smtClean="0">
                <a:solidFill>
                  <a:schemeClr val="bg1"/>
                </a:solidFill>
              </a:rPr>
              <a:t>因</a:t>
            </a:r>
            <a:endParaRPr lang="en-US" altLang="ja-JP" sz="28700" b="1" dirty="0" smtClean="0">
              <a:solidFill>
                <a:schemeClr val="bg1"/>
              </a:solidFill>
            </a:endParaRPr>
          </a:p>
        </p:txBody>
      </p:sp>
    </p:spTree>
    <p:extLst>
      <p:ext uri="{BB962C8B-B14F-4D97-AF65-F5344CB8AC3E}">
        <p14:creationId xmlns:p14="http://schemas.microsoft.com/office/powerpoint/2010/main" val="27502529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47000" y="2274838"/>
            <a:ext cx="7650000" cy="2308324"/>
          </a:xfrm>
          <a:prstGeom prst="rect">
            <a:avLst/>
          </a:prstGeom>
          <a:noFill/>
        </p:spPr>
        <p:txBody>
          <a:bodyPr wrap="square" rtlCol="0">
            <a:spAutoFit/>
          </a:bodyPr>
          <a:lstStyle/>
          <a:p>
            <a:pPr algn="ctr"/>
            <a:r>
              <a:rPr lang="ja-JP" altLang="en-US" sz="7200" b="1" dirty="0" smtClean="0"/>
              <a:t>プログラミング</a:t>
            </a:r>
            <a:r>
              <a:rPr lang="ja-JP" altLang="en-US" sz="7200" b="1" dirty="0" smtClean="0"/>
              <a:t>の</a:t>
            </a:r>
            <a:r>
              <a:rPr lang="ja-JP" altLang="en-US" sz="7200" b="1" dirty="0" smtClean="0"/>
              <a:t>応用</a:t>
            </a:r>
            <a:r>
              <a:rPr lang="ja-JP" altLang="en-US" sz="7200" b="1" dirty="0" smtClean="0"/>
              <a:t>は</a:t>
            </a:r>
            <a:r>
              <a:rPr lang="ja-JP" altLang="en-US" sz="7200" b="1" dirty="0" smtClean="0">
                <a:solidFill>
                  <a:schemeClr val="accent2"/>
                </a:solidFill>
              </a:rPr>
              <a:t>楽し</a:t>
            </a:r>
            <a:r>
              <a:rPr lang="ja-JP" altLang="en-US" sz="7200" b="1" dirty="0" smtClean="0">
                <a:solidFill>
                  <a:schemeClr val="accent2"/>
                </a:solidFill>
              </a:rPr>
              <a:t>いが</a:t>
            </a:r>
            <a:endParaRPr lang="en-US" altLang="ja-JP" sz="7200" b="1" dirty="0" smtClean="0">
              <a:solidFill>
                <a:schemeClr val="accent2"/>
              </a:solidFill>
            </a:endParaRPr>
          </a:p>
        </p:txBody>
      </p:sp>
    </p:spTree>
    <p:extLst>
      <p:ext uri="{BB962C8B-B14F-4D97-AF65-F5344CB8AC3E}">
        <p14:creationId xmlns:p14="http://schemas.microsoft.com/office/powerpoint/2010/main" val="370383966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47000" y="2274838"/>
            <a:ext cx="7650000" cy="2308324"/>
          </a:xfrm>
          <a:prstGeom prst="rect">
            <a:avLst/>
          </a:prstGeom>
          <a:noFill/>
        </p:spPr>
        <p:txBody>
          <a:bodyPr wrap="square" rtlCol="0">
            <a:spAutoFit/>
          </a:bodyPr>
          <a:lstStyle/>
          <a:p>
            <a:pPr algn="ctr"/>
            <a:r>
              <a:rPr lang="ja-JP" altLang="en-US" sz="7200" b="1" dirty="0" smtClean="0"/>
              <a:t>プログラミングの基礎は</a:t>
            </a:r>
            <a:r>
              <a:rPr lang="ja-JP" altLang="en-US" sz="7200" b="1" dirty="0" smtClean="0">
                <a:solidFill>
                  <a:schemeClr val="accent2"/>
                </a:solidFill>
              </a:rPr>
              <a:t>楽しくない</a:t>
            </a:r>
            <a:endParaRPr lang="en-US" altLang="ja-JP" sz="7200" b="1" dirty="0" smtClean="0">
              <a:solidFill>
                <a:schemeClr val="accent2"/>
              </a:solidFill>
            </a:endParaRPr>
          </a:p>
        </p:txBody>
      </p:sp>
    </p:spTree>
    <p:extLst>
      <p:ext uri="{BB962C8B-B14F-4D97-AF65-F5344CB8AC3E}">
        <p14:creationId xmlns:p14="http://schemas.microsoft.com/office/powerpoint/2010/main" val="135079592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858" y="-666000"/>
            <a:ext cx="8050586" cy="8050585"/>
          </a:xfrm>
          <a:prstGeom prst="rect">
            <a:avLst/>
          </a:prstGeom>
        </p:spPr>
      </p:pic>
      <p:sp>
        <p:nvSpPr>
          <p:cNvPr id="2" name="テキスト ボックス 1"/>
          <p:cNvSpPr txBox="1"/>
          <p:nvPr/>
        </p:nvSpPr>
        <p:spPr>
          <a:xfrm>
            <a:off x="747712" y="1536174"/>
            <a:ext cx="7424738" cy="3785652"/>
          </a:xfrm>
          <a:prstGeom prst="rect">
            <a:avLst/>
          </a:prstGeom>
          <a:noFill/>
        </p:spPr>
        <p:txBody>
          <a:bodyPr wrap="square" rtlCol="0">
            <a:spAutoFit/>
          </a:bodyPr>
          <a:lstStyle/>
          <a:p>
            <a:r>
              <a:rPr kumimoji="1" lang="en-US" altLang="ja-JP" sz="8000" b="1" dirty="0" smtClean="0">
                <a:ln>
                  <a:solidFill>
                    <a:schemeClr val="bg1"/>
                  </a:solidFill>
                </a:ln>
                <a:solidFill>
                  <a:srgbClr val="FF6633"/>
                </a:solidFill>
              </a:rPr>
              <a:t>R</a:t>
            </a:r>
            <a:r>
              <a:rPr lang="en-US" altLang="ja-JP" sz="8000" b="1" dirty="0" smtClean="0">
                <a:ln>
                  <a:solidFill>
                    <a:schemeClr val="bg1"/>
                  </a:solidFill>
                </a:ln>
              </a:rPr>
              <a:t>uby</a:t>
            </a:r>
          </a:p>
          <a:p>
            <a:r>
              <a:rPr lang="ja-JP" altLang="en-US" sz="8000" b="1" dirty="0" smtClean="0">
                <a:ln>
                  <a:solidFill>
                    <a:schemeClr val="bg1"/>
                  </a:solidFill>
                </a:ln>
              </a:rPr>
              <a:t>プログラミング</a:t>
            </a:r>
            <a:endParaRPr lang="en-US" altLang="ja-JP" sz="8000" b="1" dirty="0" smtClean="0">
              <a:ln>
                <a:solidFill>
                  <a:schemeClr val="bg1"/>
                </a:solidFill>
              </a:ln>
            </a:endParaRPr>
          </a:p>
          <a:p>
            <a:r>
              <a:rPr lang="ja-JP" altLang="en-US" sz="8000" b="1" dirty="0" smtClean="0">
                <a:ln>
                  <a:solidFill>
                    <a:schemeClr val="bg1"/>
                  </a:solidFill>
                </a:ln>
              </a:rPr>
              <a:t>少年団</a:t>
            </a:r>
            <a:endParaRPr lang="en-US" altLang="ja-JP" sz="8000" b="1" dirty="0" smtClean="0">
              <a:ln>
                <a:solidFill>
                  <a:schemeClr val="bg1"/>
                </a:solidFill>
              </a:ln>
            </a:endParaRPr>
          </a:p>
        </p:txBody>
      </p:sp>
    </p:spTree>
    <p:extLst>
      <p:ext uri="{BB962C8B-B14F-4D97-AF65-F5344CB8AC3E}">
        <p14:creationId xmlns:p14="http://schemas.microsoft.com/office/powerpoint/2010/main" val="15542626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797511"/>
            <a:ext cx="7424738" cy="4832092"/>
          </a:xfrm>
          <a:prstGeom prst="rect">
            <a:avLst/>
          </a:prstGeom>
          <a:noFill/>
        </p:spPr>
        <p:txBody>
          <a:bodyPr wrap="square" rtlCol="0">
            <a:spAutoFit/>
          </a:bodyPr>
          <a:lstStyle/>
          <a:p>
            <a:r>
              <a:rPr lang="ja-JP" altLang="en-US" sz="4400" b="1" dirty="0" smtClean="0">
                <a:solidFill>
                  <a:srgbClr val="FF6633"/>
                </a:solidFill>
              </a:rPr>
              <a:t>一</a:t>
            </a:r>
            <a:r>
              <a:rPr lang="ja-JP" altLang="en-US" sz="4400" b="1" dirty="0" smtClean="0">
                <a:solidFill>
                  <a:srgbClr val="0D0D0D"/>
                </a:solidFill>
              </a:rPr>
              <a:t>人</a:t>
            </a:r>
            <a:r>
              <a:rPr lang="ja-JP" altLang="en-US" sz="4400" b="1" dirty="0">
                <a:solidFill>
                  <a:srgbClr val="0D0D0D"/>
                </a:solidFill>
              </a:rPr>
              <a:t>でも多くの</a:t>
            </a:r>
            <a:r>
              <a:rPr lang="ja-JP" altLang="en-US" sz="4400" b="1" dirty="0" smtClean="0">
                <a:solidFill>
                  <a:srgbClr val="0D0D0D"/>
                </a:solidFill>
              </a:rPr>
              <a:t>青少年に</a:t>
            </a:r>
            <a:endParaRPr lang="en-US" altLang="ja-JP" sz="4400" b="1" dirty="0" smtClean="0">
              <a:solidFill>
                <a:srgbClr val="0D0D0D"/>
              </a:solidFill>
            </a:endParaRPr>
          </a:p>
          <a:p>
            <a:r>
              <a:rPr lang="ja-JP" altLang="en-US" sz="4400" b="1" dirty="0" smtClean="0">
                <a:solidFill>
                  <a:srgbClr val="0D0D0D"/>
                </a:solidFill>
              </a:rPr>
              <a:t>プログラミング</a:t>
            </a:r>
            <a:r>
              <a:rPr lang="ja-JP" altLang="en-US" sz="4400" b="1" dirty="0">
                <a:solidFill>
                  <a:srgbClr val="0D0D0D"/>
                </a:solidFill>
              </a:rPr>
              <a:t>の喜びを</a:t>
            </a:r>
            <a:r>
              <a:rPr lang="ja-JP" altLang="en-US" sz="4400" b="1" dirty="0" smtClean="0">
                <a:solidFill>
                  <a:srgbClr val="0D0D0D"/>
                </a:solidFill>
              </a:rPr>
              <a:t>！</a:t>
            </a:r>
            <a:endParaRPr lang="en-US" altLang="ja-JP" sz="4400" b="1" dirty="0">
              <a:solidFill>
                <a:srgbClr val="FF6432"/>
              </a:solidFill>
            </a:endParaRPr>
          </a:p>
          <a:p>
            <a:endParaRPr lang="en-US" altLang="ja-JP" sz="4400" b="1" dirty="0" smtClean="0">
              <a:solidFill>
                <a:srgbClr val="FF6633"/>
              </a:solidFill>
            </a:endParaRPr>
          </a:p>
          <a:p>
            <a:r>
              <a:rPr lang="ja-JP" altLang="en-US" sz="4400" b="1" dirty="0" smtClean="0">
                <a:solidFill>
                  <a:srgbClr val="FF6633"/>
                </a:solidFill>
              </a:rPr>
              <a:t>プ</a:t>
            </a:r>
            <a:r>
              <a:rPr lang="ja-JP" altLang="en-US" sz="4400" b="1" dirty="0" smtClean="0">
                <a:solidFill>
                  <a:srgbClr val="0D0D0D"/>
                </a:solidFill>
              </a:rPr>
              <a:t>ログラミング</a:t>
            </a:r>
            <a:r>
              <a:rPr lang="ja-JP" altLang="en-US" sz="4400" b="1" dirty="0">
                <a:solidFill>
                  <a:srgbClr val="0D0D0D"/>
                </a:solidFill>
              </a:rPr>
              <a:t>を</a:t>
            </a:r>
            <a:r>
              <a:rPr lang="ja-JP" altLang="en-US" sz="4400" b="1" dirty="0" smtClean="0">
                <a:solidFill>
                  <a:srgbClr val="0D0D0D"/>
                </a:solidFill>
              </a:rPr>
              <a:t>通じて</a:t>
            </a:r>
            <a:endParaRPr lang="en-US" altLang="ja-JP" sz="4400" b="1" dirty="0" smtClean="0">
              <a:solidFill>
                <a:srgbClr val="0D0D0D"/>
              </a:solidFill>
            </a:endParaRPr>
          </a:p>
          <a:p>
            <a:r>
              <a:rPr lang="ja-JP" altLang="en-US" sz="4400" b="1" dirty="0" smtClean="0">
                <a:solidFill>
                  <a:srgbClr val="0D0D0D"/>
                </a:solidFill>
              </a:rPr>
              <a:t>青少年</a:t>
            </a:r>
            <a:r>
              <a:rPr lang="ja-JP" altLang="en-US" sz="4400" b="1" dirty="0">
                <a:solidFill>
                  <a:srgbClr val="0D0D0D"/>
                </a:solidFill>
              </a:rPr>
              <a:t>とネット社会と</a:t>
            </a:r>
            <a:r>
              <a:rPr lang="ja-JP" altLang="en-US" sz="4400" b="1" dirty="0" smtClean="0">
                <a:solidFill>
                  <a:srgbClr val="0D0D0D"/>
                </a:solidFill>
              </a:rPr>
              <a:t>の</a:t>
            </a:r>
            <a:endParaRPr lang="en-US" altLang="ja-JP" sz="4400" b="1" dirty="0" smtClean="0">
              <a:solidFill>
                <a:srgbClr val="0D0D0D"/>
              </a:solidFill>
            </a:endParaRPr>
          </a:p>
          <a:p>
            <a:r>
              <a:rPr lang="ja-JP" altLang="en-US" sz="4400" b="1" dirty="0" smtClean="0">
                <a:solidFill>
                  <a:srgbClr val="0D0D0D"/>
                </a:solidFill>
              </a:rPr>
              <a:t>関わり方</a:t>
            </a:r>
            <a:r>
              <a:rPr lang="ja-JP" altLang="en-US" sz="4400" b="1" dirty="0">
                <a:solidFill>
                  <a:srgbClr val="0D0D0D"/>
                </a:solidFill>
              </a:rPr>
              <a:t>を考える組織</a:t>
            </a:r>
            <a:r>
              <a:rPr lang="ja-JP" altLang="en-US" sz="4400" b="1" dirty="0" smtClean="0">
                <a:solidFill>
                  <a:srgbClr val="0D0D0D"/>
                </a:solidFill>
              </a:rPr>
              <a:t>を</a:t>
            </a:r>
            <a:endParaRPr lang="en-US" altLang="ja-JP" sz="4400" b="1" dirty="0" smtClean="0">
              <a:solidFill>
                <a:srgbClr val="0D0D0D"/>
              </a:solidFill>
            </a:endParaRPr>
          </a:p>
          <a:p>
            <a:r>
              <a:rPr lang="ja-JP" altLang="en-US" sz="4400" b="1" dirty="0" smtClean="0">
                <a:solidFill>
                  <a:srgbClr val="0D0D0D"/>
                </a:solidFill>
              </a:rPr>
              <a:t>地域</a:t>
            </a:r>
            <a:r>
              <a:rPr lang="ja-JP" altLang="en-US" sz="4400" b="1" dirty="0">
                <a:solidFill>
                  <a:srgbClr val="0D0D0D"/>
                </a:solidFill>
              </a:rPr>
              <a:t>社会の</a:t>
            </a:r>
            <a:r>
              <a:rPr lang="ja-JP" altLang="en-US" sz="4400" b="1" dirty="0" smtClean="0">
                <a:solidFill>
                  <a:srgbClr val="0D0D0D"/>
                </a:solidFill>
              </a:rPr>
              <a:t>中に！</a:t>
            </a:r>
            <a:endParaRPr lang="en-US" altLang="ja-JP" sz="4400" b="1" dirty="0" smtClean="0">
              <a:solidFill>
                <a:srgbClr val="0D0D0D"/>
              </a:solidFill>
            </a:endParaRPr>
          </a:p>
        </p:txBody>
      </p:sp>
    </p:spTree>
    <p:extLst>
      <p:ext uri="{BB962C8B-B14F-4D97-AF65-F5344CB8AC3E}">
        <p14:creationId xmlns:p14="http://schemas.microsoft.com/office/powerpoint/2010/main" val="3121747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27" y="-31116"/>
            <a:ext cx="10239827" cy="6826552"/>
          </a:xfrm>
          <a:prstGeom prst="rect">
            <a:avLst/>
          </a:prstGeom>
        </p:spPr>
      </p:pic>
      <p:sp>
        <p:nvSpPr>
          <p:cNvPr id="6" name="テキスト ボックス 5"/>
          <p:cNvSpPr txBox="1"/>
          <p:nvPr/>
        </p:nvSpPr>
        <p:spPr>
          <a:xfrm>
            <a:off x="522000" y="549000"/>
            <a:ext cx="7784287" cy="2185214"/>
          </a:xfrm>
          <a:prstGeom prst="rect">
            <a:avLst/>
          </a:prstGeom>
          <a:noFill/>
        </p:spPr>
        <p:txBody>
          <a:bodyPr wrap="square" rtlCol="0">
            <a:spAutoFit/>
          </a:bodyPr>
          <a:lstStyle/>
          <a:p>
            <a:pPr algn="r"/>
            <a:r>
              <a:rPr lang="ja-JP" altLang="en-US" sz="4800" b="1" dirty="0" smtClean="0">
                <a:ln>
                  <a:solidFill>
                    <a:schemeClr val="bg1"/>
                  </a:solidFill>
                </a:ln>
                <a:solidFill>
                  <a:srgbClr val="FF6432"/>
                </a:solidFill>
              </a:rPr>
              <a:t>１</a:t>
            </a:r>
            <a:r>
              <a:rPr lang="ja-JP" altLang="en-US" sz="4800" b="1" dirty="0" smtClean="0">
                <a:ln>
                  <a:solidFill>
                    <a:schemeClr val="bg1"/>
                  </a:solidFill>
                </a:ln>
              </a:rPr>
              <a:t>日</a:t>
            </a:r>
            <a:r>
              <a:rPr lang="en-US" altLang="ja-JP" sz="4800" b="1" dirty="0">
                <a:ln>
                  <a:solidFill>
                    <a:schemeClr val="bg1"/>
                  </a:solidFill>
                </a:ln>
                <a:solidFill>
                  <a:srgbClr val="FF6432"/>
                </a:solidFill>
              </a:rPr>
              <a:t>Ruby</a:t>
            </a:r>
            <a:r>
              <a:rPr lang="ja-JP" altLang="en-US" sz="4800" b="1" dirty="0">
                <a:ln>
                  <a:solidFill>
                    <a:schemeClr val="bg1"/>
                  </a:solidFill>
                </a:ln>
              </a:rPr>
              <a:t>プログラミング体験 </a:t>
            </a:r>
            <a:r>
              <a:rPr lang="en-US" altLang="ja-JP" sz="4800" b="1" dirty="0">
                <a:ln>
                  <a:solidFill>
                    <a:schemeClr val="bg1"/>
                  </a:solidFill>
                </a:ln>
              </a:rPr>
              <a:t>in </a:t>
            </a:r>
            <a:r>
              <a:rPr lang="ja-JP" altLang="en-US" sz="4800" b="1" dirty="0" smtClean="0">
                <a:ln>
                  <a:solidFill>
                    <a:schemeClr val="bg1"/>
                  </a:solidFill>
                </a:ln>
                <a:solidFill>
                  <a:srgbClr val="FF6432"/>
                </a:solidFill>
              </a:rPr>
              <a:t>松江</a:t>
            </a:r>
            <a:endParaRPr lang="en-US" altLang="ja-JP" sz="4800" b="1" dirty="0" smtClean="0">
              <a:ln>
                <a:solidFill>
                  <a:schemeClr val="bg1"/>
                </a:solidFill>
              </a:ln>
              <a:solidFill>
                <a:srgbClr val="FF6432"/>
              </a:solidFill>
            </a:endParaRPr>
          </a:p>
          <a:p>
            <a:pPr algn="r"/>
            <a:r>
              <a:rPr lang="ja-JP" altLang="en-US" sz="4000" b="1" dirty="0">
                <a:ln>
                  <a:solidFill>
                    <a:schemeClr val="bg1"/>
                  </a:solidFill>
                </a:ln>
              </a:rPr>
              <a:t>毎月第３</a:t>
            </a:r>
            <a:r>
              <a:rPr lang="ja-JP" altLang="en-US" sz="4000" b="1" dirty="0" smtClean="0">
                <a:ln>
                  <a:solidFill>
                    <a:schemeClr val="bg1"/>
                  </a:solidFill>
                </a:ln>
              </a:rPr>
              <a:t>日曜日</a:t>
            </a:r>
            <a:endParaRPr lang="en-US" altLang="ja-JP" sz="4000" b="1" dirty="0">
              <a:ln>
                <a:solidFill>
                  <a:schemeClr val="bg1"/>
                </a:solidFill>
              </a:ln>
            </a:endParaRPr>
          </a:p>
        </p:txBody>
      </p:sp>
    </p:spTree>
    <p:extLst>
      <p:ext uri="{BB962C8B-B14F-4D97-AF65-F5344CB8AC3E}">
        <p14:creationId xmlns:p14="http://schemas.microsoft.com/office/powerpoint/2010/main" val="144370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 y="-36000"/>
            <a:ext cx="10347467" cy="6894000"/>
          </a:xfrm>
          <a:prstGeom prst="rect">
            <a:avLst/>
          </a:prstGeom>
        </p:spPr>
      </p:pic>
    </p:spTree>
    <p:extLst>
      <p:ext uri="{BB962C8B-B14F-4D97-AF65-F5344CB8AC3E}">
        <p14:creationId xmlns:p14="http://schemas.microsoft.com/office/powerpoint/2010/main" val="8370838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2216994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36000"/>
            <a:ext cx="10381418" cy="6920945"/>
          </a:xfrm>
          <a:prstGeom prst="rect">
            <a:avLst/>
          </a:prstGeom>
        </p:spPr>
      </p:pic>
    </p:spTree>
    <p:extLst>
      <p:ext uri="{BB962C8B-B14F-4D97-AF65-F5344CB8AC3E}">
        <p14:creationId xmlns:p14="http://schemas.microsoft.com/office/powerpoint/2010/main" val="39347201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530358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2014-12-09 0.44.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000"/>
            <a:ext cx="9821635" cy="5569668"/>
          </a:xfrm>
          <a:prstGeom prst="rect">
            <a:avLst/>
          </a:prstGeom>
        </p:spPr>
      </p:pic>
      <p:sp>
        <p:nvSpPr>
          <p:cNvPr id="7" name="テキスト ボックス 6"/>
          <p:cNvSpPr txBox="1"/>
          <p:nvPr/>
        </p:nvSpPr>
        <p:spPr>
          <a:xfrm>
            <a:off x="814275" y="5499000"/>
            <a:ext cx="7515450" cy="707886"/>
          </a:xfrm>
          <a:prstGeom prst="rect">
            <a:avLst/>
          </a:prstGeom>
          <a:noFill/>
        </p:spPr>
        <p:txBody>
          <a:bodyPr wrap="square" rtlCol="0">
            <a:spAutoFit/>
          </a:bodyPr>
          <a:lstStyle/>
          <a:p>
            <a:pPr algn="ctr"/>
            <a:r>
              <a:rPr lang="en-US" altLang="ja-JP" sz="4000" b="1" dirty="0" smtClean="0">
                <a:ln>
                  <a:solidFill>
                    <a:schemeClr val="bg1"/>
                  </a:solidFill>
                </a:ln>
              </a:rPr>
              <a:t>http://</a:t>
            </a:r>
            <a:r>
              <a:rPr lang="en-US" altLang="ja-JP" sz="4000" b="1" dirty="0" err="1" smtClean="0">
                <a:ln>
                  <a:solidFill>
                    <a:schemeClr val="bg1"/>
                  </a:solidFill>
                </a:ln>
              </a:rPr>
              <a:t>www.netlab.jp</a:t>
            </a:r>
            <a:r>
              <a:rPr lang="en-US" altLang="ja-JP" sz="4000" b="1" dirty="0" smtClean="0">
                <a:ln>
                  <a:solidFill>
                    <a:schemeClr val="bg1"/>
                  </a:solidFill>
                </a:ln>
              </a:rPr>
              <a:t>/</a:t>
            </a:r>
            <a:endParaRPr lang="en-US" altLang="ja-JP" sz="8000" b="1" dirty="0" smtClean="0">
              <a:ln>
                <a:solidFill>
                  <a:schemeClr val="bg1"/>
                </a:solidFill>
              </a:ln>
            </a:endParaRPr>
          </a:p>
        </p:txBody>
      </p:sp>
    </p:spTree>
    <p:extLst>
      <p:ext uri="{BB962C8B-B14F-4D97-AF65-F5344CB8AC3E}">
        <p14:creationId xmlns:p14="http://schemas.microsoft.com/office/powerpoint/2010/main" val="18510644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00" y="-30000"/>
            <a:ext cx="10332000" cy="6888000"/>
          </a:xfrm>
          <a:prstGeom prst="rect">
            <a:avLst/>
          </a:prstGeom>
        </p:spPr>
      </p:pic>
    </p:spTree>
    <p:extLst>
      <p:ext uri="{BB962C8B-B14F-4D97-AF65-F5344CB8AC3E}">
        <p14:creationId xmlns:p14="http://schemas.microsoft.com/office/powerpoint/2010/main" val="47278171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4583"/>
            <a:ext cx="11074795" cy="7378583"/>
          </a:xfrm>
          <a:prstGeom prst="rect">
            <a:avLst/>
          </a:prstGeom>
        </p:spPr>
      </p:pic>
    </p:spTree>
    <p:extLst>
      <p:ext uri="{BB962C8B-B14F-4D97-AF65-F5344CB8AC3E}">
        <p14:creationId xmlns:p14="http://schemas.microsoft.com/office/powerpoint/2010/main" val="20529308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145"/>
            <a:ext cx="10287000" cy="6858000"/>
          </a:xfrm>
          <a:prstGeom prst="rect">
            <a:avLst/>
          </a:prstGeom>
        </p:spPr>
      </p:pic>
    </p:spTree>
    <p:extLst>
      <p:ext uri="{BB962C8B-B14F-4D97-AF65-F5344CB8AC3E}">
        <p14:creationId xmlns:p14="http://schemas.microsoft.com/office/powerpoint/2010/main" val="4127170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88000"/>
          </a:schemeClr>
        </a:solid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08" y="-126000"/>
            <a:ext cx="9440708" cy="7142389"/>
          </a:xfrm>
          <a:prstGeom prst="rect">
            <a:avLst/>
          </a:prstGeom>
        </p:spPr>
      </p:pic>
      <p:sp>
        <p:nvSpPr>
          <p:cNvPr id="2" name="テキスト ボックス 1"/>
          <p:cNvSpPr txBox="1"/>
          <p:nvPr/>
        </p:nvSpPr>
        <p:spPr>
          <a:xfrm>
            <a:off x="747713" y="549000"/>
            <a:ext cx="7964287" cy="2092881"/>
          </a:xfrm>
          <a:prstGeom prst="rect">
            <a:avLst/>
          </a:prstGeom>
          <a:noFill/>
        </p:spPr>
        <p:txBody>
          <a:bodyPr wrap="square" rtlCol="0">
            <a:spAutoFit/>
          </a:bodyPr>
          <a:lstStyle/>
          <a:p>
            <a:r>
              <a:rPr lang="ja-JP" altLang="en-US" sz="5400" b="1" dirty="0">
                <a:ln w="12700">
                  <a:solidFill>
                    <a:schemeClr val="bg1"/>
                  </a:solidFill>
                </a:ln>
                <a:solidFill>
                  <a:srgbClr val="FF6432"/>
                </a:solidFill>
              </a:rPr>
              <a:t>コ</a:t>
            </a:r>
            <a:r>
              <a:rPr lang="ja-JP" altLang="en-US" sz="5400" b="1" dirty="0">
                <a:ln w="12700">
                  <a:solidFill>
                    <a:schemeClr val="bg1"/>
                  </a:solidFill>
                </a:ln>
              </a:rPr>
              <a:t>ーダー</a:t>
            </a:r>
            <a:r>
              <a:rPr lang="ja-JP" altLang="en-US" sz="5400" b="1" dirty="0" smtClean="0">
                <a:ln w="12700">
                  <a:solidFill>
                    <a:schemeClr val="bg1"/>
                  </a:solidFill>
                </a:ln>
              </a:rPr>
              <a:t>道場</a:t>
            </a:r>
            <a:r>
              <a:rPr lang="en-US" altLang="ja-JP" sz="5400" b="1" dirty="0" smtClean="0">
                <a:ln w="12700">
                  <a:solidFill>
                    <a:schemeClr val="bg1"/>
                  </a:solidFill>
                </a:ln>
              </a:rPr>
              <a:t> </a:t>
            </a:r>
            <a:r>
              <a:rPr lang="ja-JP" altLang="en-US" sz="5400" b="1" dirty="0" smtClean="0">
                <a:ln w="12700">
                  <a:solidFill>
                    <a:schemeClr val="bg1"/>
                  </a:solidFill>
                </a:ln>
              </a:rPr>
              <a:t>松江</a:t>
            </a:r>
            <a:endParaRPr lang="en-US" altLang="ja-JP" sz="5400" b="1" dirty="0">
              <a:ln w="12700">
                <a:solidFill>
                  <a:schemeClr val="bg1"/>
                </a:solidFill>
              </a:ln>
            </a:endParaRPr>
          </a:p>
          <a:p>
            <a:r>
              <a:rPr lang="en-US" altLang="ja-JP" sz="4000" dirty="0" err="1" smtClean="0">
                <a:ln w="12700">
                  <a:solidFill>
                    <a:schemeClr val="bg1"/>
                  </a:solidFill>
                </a:ln>
              </a:rPr>
              <a:t>CoderDojo</a:t>
            </a:r>
            <a:r>
              <a:rPr lang="en-US" altLang="ja-JP" sz="4000" dirty="0" smtClean="0">
                <a:ln w="12700">
                  <a:solidFill>
                    <a:schemeClr val="bg1"/>
                  </a:solidFill>
                </a:ln>
              </a:rPr>
              <a:t> Matsue</a:t>
            </a:r>
          </a:p>
          <a:p>
            <a:r>
              <a:rPr lang="ja-JP" altLang="en-US" sz="3600" b="1" dirty="0" smtClean="0">
                <a:ln w="12700">
                  <a:solidFill>
                    <a:schemeClr val="bg1"/>
                  </a:solidFill>
                </a:ln>
              </a:rPr>
              <a:t>毎月１回（土曜日）</a:t>
            </a:r>
            <a:endParaRPr lang="en-US" altLang="ja-JP" sz="3600" b="1" dirty="0" smtClean="0">
              <a:ln w="12700">
                <a:solidFill>
                  <a:schemeClr val="bg1"/>
                </a:solidFill>
              </a:ln>
            </a:endParaRPr>
          </a:p>
        </p:txBody>
      </p:sp>
    </p:spTree>
    <p:extLst>
      <p:ext uri="{BB962C8B-B14F-4D97-AF65-F5344CB8AC3E}">
        <p14:creationId xmlns:p14="http://schemas.microsoft.com/office/powerpoint/2010/main" val="195609999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342000" y="501891"/>
            <a:ext cx="8100000" cy="3785652"/>
          </a:xfrm>
          <a:prstGeom prst="rect">
            <a:avLst/>
          </a:prstGeom>
          <a:noFill/>
        </p:spPr>
        <p:txBody>
          <a:bodyPr wrap="square" rtlCol="0">
            <a:spAutoFit/>
          </a:bodyPr>
          <a:lstStyle/>
          <a:p>
            <a:r>
              <a:rPr kumimoji="1" lang="en-US" altLang="ja-JP" sz="6600" dirty="0" smtClean="0">
                <a:solidFill>
                  <a:srgbClr val="FF6633"/>
                </a:solidFill>
              </a:rPr>
              <a:t>P</a:t>
            </a:r>
            <a:r>
              <a:rPr lang="en-US" altLang="ja-JP" sz="6600" dirty="0" smtClean="0">
                <a:solidFill>
                  <a:schemeClr val="tx1">
                    <a:lumMod val="50000"/>
                    <a:lumOff val="50000"/>
                  </a:schemeClr>
                </a:solidFill>
              </a:rPr>
              <a:t>rogramming education</a:t>
            </a:r>
          </a:p>
          <a:p>
            <a:endParaRPr lang="en-US" altLang="ja-JP" sz="2800" dirty="0" smtClean="0"/>
          </a:p>
          <a:p>
            <a:pPr algn="r"/>
            <a:r>
              <a:rPr lang="ja-JP" altLang="en-US" sz="6600" b="1" dirty="0" smtClean="0"/>
              <a:t>プログラミング教</a:t>
            </a:r>
            <a:r>
              <a:rPr lang="ja-JP" altLang="en-US" sz="8000" b="1" dirty="0" smtClean="0">
                <a:solidFill>
                  <a:srgbClr val="FF6633"/>
                </a:solidFill>
              </a:rPr>
              <a:t>育</a:t>
            </a:r>
            <a:endParaRPr lang="en-US" altLang="ja-JP" sz="80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747000" y="1174537"/>
            <a:ext cx="7650000" cy="4508927"/>
          </a:xfrm>
          <a:prstGeom prst="rect">
            <a:avLst/>
          </a:prstGeom>
          <a:noFill/>
        </p:spPr>
        <p:txBody>
          <a:bodyPr wrap="square" rtlCol="0">
            <a:spAutoFit/>
          </a:bodyPr>
          <a:lstStyle/>
          <a:p>
            <a:pPr algn="ctr"/>
            <a:r>
              <a:rPr lang="ja-JP" altLang="en-US" sz="28700" b="1" dirty="0" smtClean="0">
                <a:solidFill>
                  <a:srgbClr val="FF6633"/>
                </a:solidFill>
              </a:rPr>
              <a:t>現</a:t>
            </a:r>
            <a:r>
              <a:rPr lang="ja-JP" altLang="en-US" sz="28700" b="1" dirty="0" smtClean="0">
                <a:solidFill>
                  <a:schemeClr val="bg1"/>
                </a:solidFill>
              </a:rPr>
              <a:t>状</a:t>
            </a:r>
            <a:endParaRPr lang="en-US" altLang="ja-JP" sz="28700" b="1" dirty="0" smtClean="0">
              <a:solidFill>
                <a:schemeClr val="bg1"/>
              </a:solidFill>
            </a:endParaRPr>
          </a:p>
        </p:txBody>
      </p:sp>
    </p:spTree>
    <p:extLst>
      <p:ext uri="{BB962C8B-B14F-4D97-AF65-F5344CB8AC3E}">
        <p14:creationId xmlns:p14="http://schemas.microsoft.com/office/powerpoint/2010/main" val="22509204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82984" y="504000"/>
            <a:ext cx="3916306" cy="769441"/>
          </a:xfrm>
          <a:prstGeom prst="rect">
            <a:avLst/>
          </a:prstGeom>
          <a:noFill/>
        </p:spPr>
        <p:txBody>
          <a:bodyPr wrap="square" rtlCol="0">
            <a:spAutoFit/>
          </a:bodyPr>
          <a:lstStyle/>
          <a:p>
            <a:r>
              <a:rPr lang="en-US" altLang="ja-JP" sz="4400" dirty="0" smtClean="0">
                <a:solidFill>
                  <a:srgbClr val="FF6633"/>
                </a:solidFill>
              </a:rPr>
              <a:t>H</a:t>
            </a:r>
            <a:r>
              <a:rPr lang="en-US" altLang="ja-JP" sz="3600" dirty="0" smtClean="0"/>
              <a:t>OUR OF CODE</a:t>
            </a:r>
            <a:endParaRPr lang="en-US" altLang="ja-JP" sz="3600" dirty="0" smtClean="0">
              <a:solidFill>
                <a:srgbClr val="FF6633"/>
              </a:solidFill>
            </a:endParaRPr>
          </a:p>
        </p:txBody>
      </p:sp>
      <p:sp>
        <p:nvSpPr>
          <p:cNvPr id="8" name="正方形/長方形 7"/>
          <p:cNvSpPr/>
          <p:nvPr/>
        </p:nvSpPr>
        <p:spPr>
          <a:xfrm>
            <a:off x="1017000" y="6034559"/>
            <a:ext cx="7695000" cy="338554"/>
          </a:xfrm>
          <a:prstGeom prst="rect">
            <a:avLst/>
          </a:prstGeom>
        </p:spPr>
        <p:txBody>
          <a:bodyPr wrap="square">
            <a:spAutoFit/>
          </a:bodyPr>
          <a:lstStyle/>
          <a:p>
            <a:pPr algn="r"/>
            <a:r>
              <a:rPr lang="en-US" altLang="ja-JP" sz="1600" dirty="0"/>
              <a:t>http://</a:t>
            </a:r>
            <a:r>
              <a:rPr lang="en-US" altLang="ja-JP" sz="1600" dirty="0" smtClean="0"/>
              <a:t>hourofcode.com/</a:t>
            </a:r>
            <a:endParaRPr lang="ja-JP" altLang="en-US" sz="1600" dirty="0"/>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00" y="1380072"/>
            <a:ext cx="8145000" cy="4561201"/>
          </a:xfrm>
          <a:prstGeom prst="rect">
            <a:avLst/>
          </a:prstGeom>
        </p:spPr>
      </p:pic>
      <p:sp>
        <p:nvSpPr>
          <p:cNvPr id="5" name="テキスト ボックス 4"/>
          <p:cNvSpPr txBox="1"/>
          <p:nvPr/>
        </p:nvSpPr>
        <p:spPr>
          <a:xfrm>
            <a:off x="814275" y="4104000"/>
            <a:ext cx="7515450" cy="1754327"/>
          </a:xfrm>
          <a:prstGeom prst="rect">
            <a:avLst/>
          </a:prstGeom>
          <a:noFill/>
        </p:spPr>
        <p:txBody>
          <a:bodyPr wrap="square" rtlCol="0">
            <a:spAutoFit/>
          </a:bodyPr>
          <a:lstStyle/>
          <a:p>
            <a:r>
              <a:rPr lang="en-US" altLang="ja-JP" sz="5400" b="1" dirty="0" smtClean="0">
                <a:ln>
                  <a:solidFill>
                    <a:schemeClr val="bg1"/>
                  </a:solidFill>
                </a:ln>
              </a:rPr>
              <a:t>10,000</a:t>
            </a:r>
            <a:r>
              <a:rPr lang="ja-JP" altLang="en-US" sz="5400" b="1" dirty="0" smtClean="0">
                <a:ln>
                  <a:solidFill>
                    <a:schemeClr val="bg1"/>
                  </a:solidFill>
                </a:ln>
              </a:rPr>
              <a:t>人の先生</a:t>
            </a:r>
            <a:endParaRPr lang="en-US" altLang="ja-JP" sz="5400" b="1" dirty="0" smtClean="0">
              <a:ln>
                <a:solidFill>
                  <a:schemeClr val="bg1"/>
                </a:solidFill>
              </a:ln>
            </a:endParaRPr>
          </a:p>
          <a:p>
            <a:r>
              <a:rPr lang="en-US" altLang="ja-JP" sz="5400" b="1" dirty="0" smtClean="0">
                <a:ln>
                  <a:solidFill>
                    <a:schemeClr val="bg1"/>
                  </a:solidFill>
                </a:ln>
              </a:rPr>
              <a:t>100,000,000</a:t>
            </a:r>
            <a:r>
              <a:rPr lang="ja-JP" altLang="en-US" sz="5400" b="1" dirty="0" smtClean="0">
                <a:ln>
                  <a:solidFill>
                    <a:schemeClr val="bg1"/>
                  </a:solidFill>
                </a:ln>
              </a:rPr>
              <a:t>人の生徒</a:t>
            </a:r>
            <a:endParaRPr lang="en-US" altLang="ja-JP" sz="11500" b="1" dirty="0" smtClean="0">
              <a:ln>
                <a:solidFill>
                  <a:schemeClr val="bg1"/>
                </a:solidFill>
              </a:ln>
            </a:endParaRPr>
          </a:p>
        </p:txBody>
      </p:sp>
    </p:spTree>
    <p:extLst>
      <p:ext uri="{BB962C8B-B14F-4D97-AF65-F5344CB8AC3E}">
        <p14:creationId xmlns:p14="http://schemas.microsoft.com/office/powerpoint/2010/main" val="176449721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2014-12-09 13.39.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00" y="-7283"/>
            <a:ext cx="9657001" cy="6872566"/>
          </a:xfrm>
          <a:prstGeom prst="rect">
            <a:avLst/>
          </a:prstGeom>
        </p:spPr>
      </p:pic>
      <p:sp>
        <p:nvSpPr>
          <p:cNvPr id="7" name="テキスト ボックス 6"/>
          <p:cNvSpPr txBox="1"/>
          <p:nvPr/>
        </p:nvSpPr>
        <p:spPr>
          <a:xfrm>
            <a:off x="814275" y="6141114"/>
            <a:ext cx="7515450" cy="707886"/>
          </a:xfrm>
          <a:prstGeom prst="rect">
            <a:avLst/>
          </a:prstGeom>
          <a:noFill/>
        </p:spPr>
        <p:txBody>
          <a:bodyPr wrap="square" rtlCol="0">
            <a:spAutoFit/>
          </a:bodyPr>
          <a:lstStyle/>
          <a:p>
            <a:pPr algn="ctr"/>
            <a:r>
              <a:rPr lang="en-US" altLang="ja-JP" sz="4000" b="1" dirty="0" smtClean="0">
                <a:ln>
                  <a:solidFill>
                    <a:schemeClr val="bg1"/>
                  </a:solidFill>
                </a:ln>
              </a:rPr>
              <a:t>http</a:t>
            </a:r>
            <a:r>
              <a:rPr lang="en-US" altLang="ja-JP" sz="4000" b="1" dirty="0">
                <a:ln>
                  <a:solidFill>
                    <a:schemeClr val="bg1"/>
                  </a:solidFill>
                </a:ln>
              </a:rPr>
              <a:t>://</a:t>
            </a:r>
            <a:r>
              <a:rPr lang="en-US" altLang="ja-JP" sz="4000" b="1" dirty="0" err="1">
                <a:ln>
                  <a:solidFill>
                    <a:schemeClr val="bg1"/>
                  </a:solidFill>
                </a:ln>
              </a:rPr>
              <a:t>hourofcode.com</a:t>
            </a:r>
            <a:r>
              <a:rPr lang="en-US" altLang="ja-JP" sz="4000" b="1" dirty="0" smtClean="0">
                <a:ln>
                  <a:solidFill>
                    <a:schemeClr val="bg1"/>
                  </a:solidFill>
                </a:ln>
              </a:rPr>
              <a:t>/</a:t>
            </a:r>
            <a:endParaRPr lang="en-US" altLang="ja-JP" sz="8000" b="1" dirty="0" smtClean="0">
              <a:ln>
                <a:solidFill>
                  <a:schemeClr val="bg1"/>
                </a:solidFill>
              </a:ln>
            </a:endParaRPr>
          </a:p>
        </p:txBody>
      </p:sp>
    </p:spTree>
    <p:extLst>
      <p:ext uri="{BB962C8B-B14F-4D97-AF65-F5344CB8AC3E}">
        <p14:creationId xmlns:p14="http://schemas.microsoft.com/office/powerpoint/2010/main" val="5336826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574000"/>
            <a:ext cx="7424738" cy="2616101"/>
          </a:xfrm>
          <a:prstGeom prst="rect">
            <a:avLst/>
          </a:prstGeom>
          <a:noFill/>
        </p:spPr>
        <p:txBody>
          <a:bodyPr wrap="square" rtlCol="0">
            <a:spAutoFit/>
          </a:bodyPr>
          <a:lstStyle/>
          <a:p>
            <a:pPr algn="r"/>
            <a:r>
              <a:rPr lang="ja-JP" altLang="en-US" sz="3600" b="1" dirty="0" smtClean="0"/>
              <a:t>中学校でプログラミングが</a:t>
            </a:r>
            <a:r>
              <a:rPr lang="ja-JP" altLang="en-US" sz="3600" b="1" dirty="0" smtClean="0">
                <a:solidFill>
                  <a:srgbClr val="FF6633"/>
                </a:solidFill>
              </a:rPr>
              <a:t>必修化</a:t>
            </a:r>
            <a:endParaRPr lang="en-US" altLang="ja-JP" sz="3600" b="1" dirty="0"/>
          </a:p>
          <a:p>
            <a:pPr algn="r"/>
            <a:r>
              <a:rPr lang="ja-JP" altLang="en-US" sz="3600" b="1" dirty="0" smtClean="0"/>
              <a:t>「</a:t>
            </a:r>
            <a:r>
              <a:rPr lang="ja-JP" altLang="en-US" sz="3600" b="1" dirty="0"/>
              <a:t>プログラムによる計測と制御</a:t>
            </a:r>
            <a:r>
              <a:rPr lang="ja-JP" altLang="en-US" sz="3600" b="1" dirty="0" smtClean="0"/>
              <a:t>」</a:t>
            </a:r>
            <a:endParaRPr lang="en-US" altLang="ja-JP" sz="3600" b="1" dirty="0" smtClean="0"/>
          </a:p>
          <a:p>
            <a:pPr algn="r"/>
            <a:r>
              <a:rPr lang="en-US" altLang="ja-JP" sz="3600" b="1" dirty="0" smtClean="0"/>
              <a:t>2012</a:t>
            </a:r>
            <a:r>
              <a:rPr lang="ja-JP" altLang="en-US" sz="3600" b="1" dirty="0" smtClean="0"/>
              <a:t>年～</a:t>
            </a:r>
            <a:endParaRPr lang="en-US" altLang="ja-JP" sz="3600" b="1" dirty="0" smtClean="0"/>
          </a:p>
          <a:p>
            <a:pPr algn="r"/>
            <a:endParaRPr lang="en-US" altLang="ja-JP" sz="2800" b="1" dirty="0" smtClean="0">
              <a:solidFill>
                <a:srgbClr val="FF6432"/>
              </a:solidFill>
            </a:endParaRPr>
          </a:p>
          <a:p>
            <a:pPr algn="r"/>
            <a:r>
              <a:rPr lang="en-US" altLang="ja-JP" sz="2800" b="1" dirty="0" smtClean="0">
                <a:solidFill>
                  <a:srgbClr val="FF6432"/>
                </a:solidFill>
              </a:rPr>
              <a:t>C</a:t>
            </a:r>
            <a:r>
              <a:rPr lang="en-US" altLang="ja-JP" sz="2800" b="1" dirty="0" smtClean="0">
                <a:solidFill>
                  <a:schemeClr val="tx1">
                    <a:lumMod val="50000"/>
                    <a:lumOff val="50000"/>
                  </a:schemeClr>
                </a:solidFill>
              </a:rPr>
              <a:t>ompulsory education</a:t>
            </a:r>
            <a:endParaRPr lang="en-US" altLang="ja-JP" sz="2800" b="1" dirty="0">
              <a:solidFill>
                <a:schemeClr val="tx1">
                  <a:lumMod val="50000"/>
                  <a:lumOff val="50000"/>
                </a:schemeClr>
              </a:solidFill>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000" y="639000"/>
            <a:ext cx="984000" cy="654975"/>
          </a:xfrm>
          <a:prstGeom prst="rect">
            <a:avLst/>
          </a:prstGeom>
          <a:ln w="12700">
            <a:solidFill>
              <a:schemeClr val="tx1"/>
            </a:solidFill>
          </a:ln>
        </p:spPr>
      </p:pic>
    </p:spTree>
    <p:extLst>
      <p:ext uri="{BB962C8B-B14F-4D97-AF65-F5344CB8AC3E}">
        <p14:creationId xmlns:p14="http://schemas.microsoft.com/office/powerpoint/2010/main" val="254644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814275" y="5499000"/>
            <a:ext cx="7515450" cy="707886"/>
          </a:xfrm>
          <a:prstGeom prst="rect">
            <a:avLst/>
          </a:prstGeom>
          <a:noFill/>
        </p:spPr>
        <p:txBody>
          <a:bodyPr wrap="square" rtlCol="0">
            <a:spAutoFit/>
          </a:bodyPr>
          <a:lstStyle/>
          <a:p>
            <a:pPr algn="ctr"/>
            <a:r>
              <a:rPr lang="en-US" altLang="ja-JP" sz="4000" b="1" dirty="0" smtClean="0">
                <a:ln>
                  <a:solidFill>
                    <a:schemeClr val="bg1"/>
                  </a:solidFill>
                </a:ln>
              </a:rPr>
              <a:t>https:</a:t>
            </a:r>
            <a:r>
              <a:rPr lang="en-US" altLang="ja-JP" sz="4000" b="1" dirty="0" smtClean="0">
                <a:ln>
                  <a:solidFill>
                    <a:schemeClr val="bg1"/>
                  </a:solidFill>
                </a:ln>
              </a:rPr>
              <a:t>/</a:t>
            </a:r>
            <a:r>
              <a:rPr lang="en-US" altLang="ja-JP" sz="4000" b="1" dirty="0" smtClean="0">
                <a:ln>
                  <a:solidFill>
                    <a:schemeClr val="bg1"/>
                  </a:solidFill>
                </a:ln>
              </a:rPr>
              <a:t>/</a:t>
            </a:r>
            <a:r>
              <a:rPr lang="en-US" altLang="ja-JP" sz="4000" b="1" dirty="0" err="1" smtClean="0">
                <a:ln>
                  <a:solidFill>
                    <a:schemeClr val="bg1"/>
                  </a:solidFill>
                </a:ln>
              </a:rPr>
              <a:t>www.ruby-lang.org</a:t>
            </a:r>
            <a:r>
              <a:rPr lang="en-US" altLang="ja-JP" sz="4000" b="1" dirty="0" smtClean="0">
                <a:ln>
                  <a:solidFill>
                    <a:schemeClr val="bg1"/>
                  </a:solidFill>
                </a:ln>
              </a:rPr>
              <a:t>/</a:t>
            </a:r>
            <a:endParaRPr lang="en-US" altLang="ja-JP" sz="8000" b="1" dirty="0" smtClean="0">
              <a:ln>
                <a:solidFill>
                  <a:schemeClr val="bg1"/>
                </a:solidFill>
              </a:ln>
            </a:endParaRPr>
          </a:p>
        </p:txBody>
      </p:sp>
      <p:pic>
        <p:nvPicPr>
          <p:cNvPr id="2" name="図 1" descr="スクリーンショット 2014-12-09 12.21.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000"/>
            <a:ext cx="9144000" cy="4872688"/>
          </a:xfrm>
          <a:prstGeom prst="rect">
            <a:avLst/>
          </a:prstGeom>
        </p:spPr>
      </p:pic>
    </p:spTree>
    <p:extLst>
      <p:ext uri="{BB962C8B-B14F-4D97-AF65-F5344CB8AC3E}">
        <p14:creationId xmlns:p14="http://schemas.microsoft.com/office/powerpoint/2010/main" val="17381555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000" y="639000"/>
            <a:ext cx="984000" cy="654975"/>
          </a:xfrm>
          <a:prstGeom prst="rect">
            <a:avLst/>
          </a:prstGeom>
          <a:ln w="12700">
            <a:solidFill>
              <a:schemeClr val="tx1"/>
            </a:solidFill>
          </a:ln>
        </p:spPr>
      </p:pic>
    </p:spTree>
    <p:extLst>
      <p:ext uri="{BB962C8B-B14F-4D97-AF65-F5344CB8AC3E}">
        <p14:creationId xmlns:p14="http://schemas.microsoft.com/office/powerpoint/2010/main" val="32179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747000" y="1174537"/>
            <a:ext cx="7650000" cy="4508927"/>
          </a:xfrm>
          <a:prstGeom prst="rect">
            <a:avLst/>
          </a:prstGeom>
          <a:noFill/>
        </p:spPr>
        <p:txBody>
          <a:bodyPr wrap="square" rtlCol="0">
            <a:spAutoFit/>
          </a:bodyPr>
          <a:lstStyle/>
          <a:p>
            <a:pPr algn="ctr"/>
            <a:r>
              <a:rPr lang="ja-JP" altLang="en-US" sz="28700" b="1" dirty="0" smtClean="0">
                <a:solidFill>
                  <a:srgbClr val="FF6633"/>
                </a:solidFill>
              </a:rPr>
              <a:t>価</a:t>
            </a:r>
            <a:r>
              <a:rPr lang="ja-JP" altLang="en-US" sz="28700" b="1" dirty="0" smtClean="0">
                <a:solidFill>
                  <a:schemeClr val="bg1"/>
                </a:solidFill>
              </a:rPr>
              <a:t>値</a:t>
            </a:r>
            <a:endParaRPr lang="en-US" altLang="ja-JP" sz="28700" b="1" dirty="0" smtClean="0">
              <a:solidFill>
                <a:schemeClr val="bg1"/>
              </a:solidFill>
            </a:endParaRPr>
          </a:p>
        </p:txBody>
      </p:sp>
    </p:spTree>
    <p:extLst>
      <p:ext uri="{BB962C8B-B14F-4D97-AF65-F5344CB8AC3E}">
        <p14:creationId xmlns:p14="http://schemas.microsoft.com/office/powerpoint/2010/main" val="238701983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647426"/>
          </a:xfrm>
          <a:prstGeom prst="rect">
            <a:avLst/>
          </a:prstGeom>
          <a:noFill/>
        </p:spPr>
        <p:txBody>
          <a:bodyPr wrap="square" rtlCol="0">
            <a:spAutoFit/>
          </a:bodyPr>
          <a:lstStyle/>
          <a:p>
            <a:r>
              <a:rPr lang="en-US" altLang="ja-JP" sz="4800" b="1" dirty="0"/>
              <a:t>20</a:t>
            </a:r>
            <a:r>
              <a:rPr lang="ja-JP" altLang="en-US" sz="4800" b="1" dirty="0"/>
              <a:t>年後、あなたが望もうが、望むまいが現在の仕事のほとんどが機械によって代行される</a:t>
            </a:r>
            <a:r>
              <a:rPr lang="ja-JP" altLang="en-US" sz="4800" b="1" dirty="0" smtClean="0"/>
              <a:t>。</a:t>
            </a:r>
            <a:endParaRPr lang="en-US" altLang="ja-JP" sz="4800" b="1" dirty="0" smtClean="0"/>
          </a:p>
          <a:p>
            <a:endParaRPr lang="en-US" altLang="ja-JP" sz="4800" b="1" dirty="0"/>
          </a:p>
          <a:p>
            <a:pPr algn="r"/>
            <a:r>
              <a:rPr lang="en-US" altLang="ja-JP" sz="3200" b="1" dirty="0" smtClean="0"/>
              <a:t>Google CEO </a:t>
            </a:r>
            <a:r>
              <a:rPr lang="ja-JP" altLang="en-US" sz="3200" b="1" dirty="0" smtClean="0"/>
              <a:t>ラリー・ペイジ</a:t>
            </a:r>
            <a:endParaRPr lang="en-US" altLang="ja-JP" sz="3200" b="1" dirty="0" smtClean="0"/>
          </a:p>
          <a:p>
            <a:pPr algn="r"/>
            <a:r>
              <a:rPr lang="en-US" altLang="ja-JP" sz="2400" dirty="0"/>
              <a:t>http://</a:t>
            </a:r>
            <a:r>
              <a:rPr lang="en-US" altLang="ja-JP" sz="2400" dirty="0" smtClean="0"/>
              <a:t>lrandcom.com/automation</a:t>
            </a:r>
          </a:p>
        </p:txBody>
      </p:sp>
    </p:spTree>
    <p:extLst>
      <p:ext uri="{BB962C8B-B14F-4D97-AF65-F5344CB8AC3E}">
        <p14:creationId xmlns:p14="http://schemas.microsoft.com/office/powerpoint/2010/main" val="33915427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858" y="-666000"/>
            <a:ext cx="8050586" cy="8050585"/>
          </a:xfrm>
          <a:prstGeom prst="rect">
            <a:avLst/>
          </a:prstGeom>
        </p:spPr>
      </p:pic>
      <p:sp>
        <p:nvSpPr>
          <p:cNvPr id="2" name="テキスト ボックス 1"/>
          <p:cNvSpPr txBox="1"/>
          <p:nvPr/>
        </p:nvSpPr>
        <p:spPr>
          <a:xfrm>
            <a:off x="747712" y="920621"/>
            <a:ext cx="7424738" cy="5016758"/>
          </a:xfrm>
          <a:prstGeom prst="rect">
            <a:avLst/>
          </a:prstGeom>
          <a:noFill/>
        </p:spPr>
        <p:txBody>
          <a:bodyPr wrap="square" rtlCol="0">
            <a:spAutoFit/>
          </a:bodyPr>
          <a:lstStyle/>
          <a:p>
            <a:r>
              <a:rPr kumimoji="1" lang="en-US" altLang="ja-JP" sz="8000" b="1" dirty="0" smtClean="0">
                <a:ln>
                  <a:solidFill>
                    <a:schemeClr val="bg1"/>
                  </a:solidFill>
                </a:ln>
                <a:solidFill>
                  <a:srgbClr val="FF6633"/>
                </a:solidFill>
              </a:rPr>
              <a:t>R</a:t>
            </a:r>
            <a:r>
              <a:rPr lang="en-US" altLang="ja-JP" sz="8000" b="1" dirty="0" smtClean="0">
                <a:ln>
                  <a:solidFill>
                    <a:schemeClr val="bg1"/>
                  </a:solidFill>
                </a:ln>
              </a:rPr>
              <a:t>uby</a:t>
            </a:r>
          </a:p>
          <a:p>
            <a:r>
              <a:rPr lang="ja-JP" altLang="en-US" sz="8000" b="1" dirty="0" smtClean="0">
                <a:ln>
                  <a:solidFill>
                    <a:schemeClr val="bg1"/>
                  </a:solidFill>
                </a:ln>
              </a:rPr>
              <a:t>プログラミング</a:t>
            </a:r>
            <a:endParaRPr lang="en-US" altLang="ja-JP" sz="8000" b="1" dirty="0" smtClean="0">
              <a:ln>
                <a:solidFill>
                  <a:schemeClr val="bg1"/>
                </a:solidFill>
              </a:ln>
            </a:endParaRPr>
          </a:p>
          <a:p>
            <a:r>
              <a:rPr lang="ja-JP" altLang="en-US" sz="8000" b="1" dirty="0" smtClean="0">
                <a:ln>
                  <a:solidFill>
                    <a:schemeClr val="bg1"/>
                  </a:solidFill>
                </a:ln>
              </a:rPr>
              <a:t>少年団</a:t>
            </a:r>
            <a:r>
              <a:rPr lang="ja-JP" altLang="en-US" sz="8000" b="1" dirty="0" smtClean="0">
                <a:ln>
                  <a:solidFill>
                    <a:schemeClr val="bg1"/>
                  </a:solidFill>
                </a:ln>
              </a:rPr>
              <a:t>の</a:t>
            </a:r>
            <a:endParaRPr lang="en-US" altLang="ja-JP" sz="8000" b="1" dirty="0" smtClean="0">
              <a:ln>
                <a:solidFill>
                  <a:schemeClr val="bg1"/>
                </a:solidFill>
              </a:ln>
            </a:endParaRPr>
          </a:p>
          <a:p>
            <a:r>
              <a:rPr lang="ja-JP" altLang="en-US" sz="8000" b="1" dirty="0" smtClean="0">
                <a:ln>
                  <a:solidFill>
                    <a:schemeClr val="bg1"/>
                  </a:solidFill>
                </a:ln>
                <a:solidFill>
                  <a:srgbClr val="ED7D31"/>
                </a:solidFill>
              </a:rPr>
              <a:t>ゴール</a:t>
            </a:r>
            <a:endParaRPr lang="en-US" altLang="ja-JP" sz="8000" b="1" dirty="0" smtClean="0">
              <a:ln>
                <a:solidFill>
                  <a:schemeClr val="bg1"/>
                </a:solidFill>
              </a:ln>
              <a:solidFill>
                <a:srgbClr val="ED7D31"/>
              </a:solidFill>
            </a:endParaRPr>
          </a:p>
        </p:txBody>
      </p:sp>
    </p:spTree>
    <p:extLst>
      <p:ext uri="{BB962C8B-B14F-4D97-AF65-F5344CB8AC3E}">
        <p14:creationId xmlns:p14="http://schemas.microsoft.com/office/powerpoint/2010/main" val="5954083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6162" y="2116581"/>
            <a:ext cx="9250024" cy="5272419"/>
            <a:chOff x="16639" y="1764001"/>
            <a:chExt cx="9061918" cy="509375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 y="1764001"/>
              <a:ext cx="9061918" cy="5093752"/>
            </a:xfrm>
            <a:prstGeom prst="rect">
              <a:avLst/>
            </a:prstGeom>
          </p:spPr>
        </p:pic>
        <p:sp>
          <p:nvSpPr>
            <p:cNvPr id="4" name="正方形/長方形 3"/>
            <p:cNvSpPr/>
            <p:nvPr/>
          </p:nvSpPr>
          <p:spPr>
            <a:xfrm>
              <a:off x="16639" y="1764002"/>
              <a:ext cx="9061918" cy="509375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538450" y="6519446"/>
            <a:ext cx="7695000" cy="338554"/>
          </a:xfrm>
          <a:prstGeom prst="rect">
            <a:avLst/>
          </a:prstGeom>
        </p:spPr>
        <p:txBody>
          <a:bodyPr wrap="square">
            <a:spAutoFit/>
          </a:bodyPr>
          <a:lstStyle/>
          <a:p>
            <a:pPr algn="r"/>
            <a:r>
              <a:rPr lang="ja-JP" altLang="en-US" sz="1600" dirty="0" smtClean="0"/>
              <a:t>http://mashable.com/2014/05/20/surface-pro-3-macbook-air-compared/</a:t>
            </a:r>
            <a:endParaRPr lang="ja-JP" altLang="en-US" sz="1600" dirty="0"/>
          </a:p>
        </p:txBody>
      </p:sp>
      <p:sp>
        <p:nvSpPr>
          <p:cNvPr id="5" name="テキスト ボックス 4"/>
          <p:cNvSpPr txBox="1"/>
          <p:nvPr/>
        </p:nvSpPr>
        <p:spPr>
          <a:xfrm>
            <a:off x="72000" y="697011"/>
            <a:ext cx="4950000" cy="830997"/>
          </a:xfrm>
          <a:prstGeom prst="rect">
            <a:avLst/>
          </a:prstGeom>
          <a:noFill/>
        </p:spPr>
        <p:txBody>
          <a:bodyPr wrap="square" rtlCol="0">
            <a:spAutoFit/>
          </a:bodyPr>
          <a:lstStyle/>
          <a:p>
            <a:pPr algn="r"/>
            <a:r>
              <a:rPr lang="ja-JP" altLang="en-US" sz="4800" b="1" dirty="0" smtClean="0"/>
              <a:t>プログラミング</a:t>
            </a:r>
            <a:endParaRPr lang="en-US" altLang="ja-JP" sz="4800" b="1" dirty="0" smtClean="0"/>
          </a:p>
        </p:txBody>
      </p:sp>
      <p:sp>
        <p:nvSpPr>
          <p:cNvPr id="6" name="テキスト ボックス 5"/>
          <p:cNvSpPr txBox="1"/>
          <p:nvPr/>
        </p:nvSpPr>
        <p:spPr>
          <a:xfrm>
            <a:off x="6177540" y="540790"/>
            <a:ext cx="2759460" cy="1077218"/>
          </a:xfrm>
          <a:prstGeom prst="rect">
            <a:avLst/>
          </a:prstGeom>
          <a:noFill/>
        </p:spPr>
        <p:txBody>
          <a:bodyPr wrap="square" rtlCol="0">
            <a:spAutoFit/>
          </a:bodyPr>
          <a:lstStyle/>
          <a:p>
            <a:r>
              <a:rPr lang="ja-JP" altLang="en-US" sz="3200" b="1" dirty="0" smtClean="0"/>
              <a:t>創造性</a:t>
            </a:r>
            <a:endParaRPr lang="en-US" altLang="ja-JP" sz="3200" b="1" dirty="0" smtClean="0"/>
          </a:p>
          <a:p>
            <a:r>
              <a:rPr lang="ja-JP" altLang="en-US" sz="3200" b="1" dirty="0" smtClean="0"/>
              <a:t>論理的思考</a:t>
            </a:r>
            <a:endParaRPr lang="en-US" altLang="ja-JP" sz="3200" b="1" dirty="0" smtClean="0"/>
          </a:p>
        </p:txBody>
      </p:sp>
      <p:sp>
        <p:nvSpPr>
          <p:cNvPr id="8" name="テキスト ボックス 7"/>
          <p:cNvSpPr txBox="1"/>
          <p:nvPr/>
        </p:nvSpPr>
        <p:spPr>
          <a:xfrm>
            <a:off x="4959986" y="518671"/>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59631" y="1463671"/>
            <a:ext cx="7424738" cy="2877711"/>
          </a:xfrm>
          <a:prstGeom prst="rect">
            <a:avLst/>
          </a:prstGeom>
          <a:noFill/>
        </p:spPr>
        <p:txBody>
          <a:bodyPr wrap="square" rtlCol="0">
            <a:spAutoFit/>
          </a:bodyPr>
          <a:lstStyle/>
          <a:p>
            <a:pPr algn="ctr"/>
            <a:r>
              <a:rPr kumimoji="1" lang="ja-JP" altLang="en-US" sz="6600" b="1" dirty="0" smtClean="0">
                <a:solidFill>
                  <a:srgbClr val="FF6633"/>
                </a:solidFill>
              </a:rPr>
              <a:t>プ</a:t>
            </a:r>
            <a:r>
              <a:rPr lang="ja-JP" altLang="en-US" sz="6600" b="1" dirty="0" smtClean="0"/>
              <a:t>ログラミング</a:t>
            </a:r>
            <a:endParaRPr lang="en-US" altLang="ja-JP" sz="6600" b="1" dirty="0" smtClean="0"/>
          </a:p>
          <a:p>
            <a:pPr algn="ctr"/>
            <a:r>
              <a:rPr lang="ja-JP" altLang="en-US" sz="11500" b="1" dirty="0" smtClean="0">
                <a:solidFill>
                  <a:srgbClr val="FF6633"/>
                </a:solidFill>
              </a:rPr>
              <a:t>≒</a:t>
            </a:r>
            <a:r>
              <a:rPr lang="en-US" altLang="ja-JP" sz="11500" b="1" dirty="0" smtClean="0">
                <a:solidFill>
                  <a:srgbClr val="FF6633"/>
                </a:solidFill>
              </a:rPr>
              <a:t> </a:t>
            </a:r>
            <a:r>
              <a:rPr lang="ja-JP" altLang="en-US" sz="6600" b="1" dirty="0" smtClean="0">
                <a:solidFill>
                  <a:srgbClr val="FF6633"/>
                </a:solidFill>
              </a:rPr>
              <a:t>ス</a:t>
            </a:r>
            <a:r>
              <a:rPr lang="ja-JP" altLang="en-US" sz="6600" b="1" dirty="0" smtClean="0"/>
              <a:t>ポーツ</a:t>
            </a:r>
            <a:endParaRPr lang="en-US" altLang="ja-JP" sz="6600" b="1" dirty="0">
              <a:solidFill>
                <a:schemeClr val="tx1">
                  <a:lumMod val="50000"/>
                  <a:lumOff val="50000"/>
                </a:schemeClr>
              </a:solidFill>
            </a:endParaRPr>
          </a:p>
        </p:txBody>
      </p:sp>
      <p:sp>
        <p:nvSpPr>
          <p:cNvPr id="17" name="フリーフォーム 16"/>
          <p:cNvSpPr/>
          <p:nvPr/>
        </p:nvSpPr>
        <p:spPr>
          <a:xfrm rot="20897865">
            <a:off x="4359089" y="546440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5858468" y="4903963"/>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4808712" y="4209588"/>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rot="19951659">
            <a:off x="4882896" y="4111916"/>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4532296" y="5411862"/>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5923213" y="4941603"/>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34906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59631" y="2367171"/>
            <a:ext cx="7424738" cy="1569660"/>
          </a:xfrm>
          <a:prstGeom prst="rect">
            <a:avLst/>
          </a:prstGeom>
          <a:noFill/>
        </p:spPr>
        <p:txBody>
          <a:bodyPr wrap="square" rtlCol="0">
            <a:spAutoFit/>
          </a:bodyPr>
          <a:lstStyle/>
          <a:p>
            <a:pPr algn="ctr"/>
            <a:r>
              <a:rPr lang="ja-JP" altLang="en-US" sz="4800" b="1" dirty="0" smtClean="0"/>
              <a:t>ご静聴、</a:t>
            </a:r>
            <a:endParaRPr lang="en-US" altLang="ja-JP" sz="4800" b="1" dirty="0" smtClean="0"/>
          </a:p>
          <a:p>
            <a:pPr algn="ctr"/>
            <a:r>
              <a:rPr lang="ja-JP" altLang="en-US" sz="4800" b="1" dirty="0" smtClean="0"/>
              <a:t>ありがとうございました。</a:t>
            </a:r>
            <a:endParaRPr lang="en-US" altLang="ja-JP" sz="4800" b="1" dirty="0">
              <a:solidFill>
                <a:schemeClr val="tx1">
                  <a:lumMod val="50000"/>
                  <a:lumOff val="50000"/>
                </a:schemeClr>
              </a:solidFill>
            </a:endParaRPr>
          </a:p>
        </p:txBody>
      </p:sp>
    </p:spTree>
    <p:extLst>
      <p:ext uri="{BB962C8B-B14F-4D97-AF65-F5344CB8AC3E}">
        <p14:creationId xmlns:p14="http://schemas.microsoft.com/office/powerpoint/2010/main" val="1546566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121125" y="-818678"/>
            <a:ext cx="9476249" cy="8550000"/>
            <a:chOff x="1926431" y="1269000"/>
            <a:chExt cx="5067300" cy="4572000"/>
          </a:xfrm>
          <a:effectLst>
            <a:glow rad="63500">
              <a:schemeClr val="accent2">
                <a:satMod val="175000"/>
                <a:alpha val="40000"/>
              </a:schemeClr>
            </a:glow>
          </a:effectLst>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431" y="1269000"/>
              <a:ext cx="5067300" cy="4572000"/>
            </a:xfrm>
            <a:prstGeom prst="rect">
              <a:avLst/>
            </a:prstGeom>
          </p:spPr>
        </p:pic>
        <p:sp>
          <p:nvSpPr>
            <p:cNvPr id="5" name="下矢印 4"/>
            <p:cNvSpPr/>
            <p:nvPr/>
          </p:nvSpPr>
          <p:spPr>
            <a:xfrm>
              <a:off x="2806758" y="3639820"/>
              <a:ext cx="567000" cy="630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pSp>
      <p:sp>
        <p:nvSpPr>
          <p:cNvPr id="4" name="正方形/長方形 3"/>
          <p:cNvSpPr/>
          <p:nvPr/>
        </p:nvSpPr>
        <p:spPr>
          <a:xfrm>
            <a:off x="207000" y="6137603"/>
            <a:ext cx="8820000" cy="523220"/>
          </a:xfrm>
          <a:prstGeom prst="rect">
            <a:avLst/>
          </a:prstGeom>
        </p:spPr>
        <p:txBody>
          <a:bodyPr wrap="square">
            <a:spAutoFit/>
          </a:bodyPr>
          <a:lstStyle/>
          <a:p>
            <a:r>
              <a:rPr lang="ja-JP" altLang="en-US" sz="1400" dirty="0" smtClean="0"/>
              <a:t>http</a:t>
            </a:r>
            <a:r>
              <a:rPr lang="ja-JP" altLang="en-US" sz="1400" dirty="0"/>
              <a:t>://en.wikipedia.org/wiki/File:Japan_location_map_with_side_map_of_the_Ryukyu_Islands.</a:t>
            </a:r>
            <a:r>
              <a:rPr lang="ja-JP" altLang="en-US" sz="1400" dirty="0" smtClean="0"/>
              <a:t>svg </a:t>
            </a:r>
            <a:r>
              <a:rPr lang="en-US" altLang="ja-JP" sz="1400" dirty="0" smtClean="0"/>
              <a:t>: </a:t>
            </a:r>
            <a:r>
              <a:rPr lang="en-US" altLang="ja-JP" sz="1400" dirty="0"/>
              <a:t>Maximilian Dörrbecker (Chumwa) CC-BY-SA </a:t>
            </a:r>
            <a:r>
              <a:rPr lang="en-US" altLang="ja-JP" sz="1400" dirty="0" err="1"/>
              <a:t>3.0CC</a:t>
            </a:r>
            <a:r>
              <a:rPr lang="en-US" altLang="ja-JP" sz="1400" dirty="0"/>
              <a:t> by SA</a:t>
            </a:r>
            <a:endParaRPr lang="ja-JP" altLang="en-US" sz="1400" dirty="0"/>
          </a:p>
        </p:txBody>
      </p:sp>
      <p:pic>
        <p:nvPicPr>
          <p:cNvPr id="7" name="図 6" descr="access_map0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2000" y="701115"/>
            <a:ext cx="6080736" cy="5455771"/>
          </a:xfrm>
          <a:prstGeom prst="rect">
            <a:avLst/>
          </a:prstGeom>
          <a:effectLst>
            <a:glow rad="63500">
              <a:schemeClr val="accent2">
                <a:satMod val="175000"/>
                <a:alpha val="40000"/>
              </a:schemeClr>
            </a:glow>
          </a:effectLst>
          <a:scene3d>
            <a:camera prst="perspectiveLeft"/>
            <a:lightRig rig="threePt" dir="t"/>
          </a:scene3d>
        </p:spPr>
      </p:pic>
    </p:spTree>
    <p:extLst>
      <p:ext uri="{BB962C8B-B14F-4D97-AF65-F5344CB8AC3E}">
        <p14:creationId xmlns:p14="http://schemas.microsoft.com/office/powerpoint/2010/main" val="3629849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747000" y="1174537"/>
            <a:ext cx="7650000" cy="4508927"/>
          </a:xfrm>
          <a:prstGeom prst="rect">
            <a:avLst/>
          </a:prstGeom>
          <a:noFill/>
        </p:spPr>
        <p:txBody>
          <a:bodyPr wrap="square" rtlCol="0">
            <a:spAutoFit/>
          </a:bodyPr>
          <a:lstStyle/>
          <a:p>
            <a:pPr algn="ctr"/>
            <a:r>
              <a:rPr lang="ja-JP" altLang="en-US" sz="28700" b="1" dirty="0" smtClean="0">
                <a:solidFill>
                  <a:srgbClr val="FF6633"/>
                </a:solidFill>
              </a:rPr>
              <a:t>質</a:t>
            </a:r>
            <a:r>
              <a:rPr lang="ja-JP" altLang="en-US" sz="28700" b="1" dirty="0" smtClean="0">
                <a:solidFill>
                  <a:schemeClr val="bg1"/>
                </a:solidFill>
              </a:rPr>
              <a:t>問</a:t>
            </a:r>
            <a:endParaRPr lang="en-US" altLang="ja-JP" sz="28700" b="1" dirty="0" smtClean="0">
              <a:solidFill>
                <a:schemeClr val="bg1"/>
              </a:solidFill>
            </a:endParaRPr>
          </a:p>
        </p:txBody>
      </p:sp>
    </p:spTree>
    <p:extLst>
      <p:ext uri="{BB962C8B-B14F-4D97-AF65-F5344CB8AC3E}">
        <p14:creationId xmlns:p14="http://schemas.microsoft.com/office/powerpoint/2010/main" val="3803900540"/>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47000" y="2274838"/>
            <a:ext cx="7650000" cy="2308324"/>
          </a:xfrm>
          <a:prstGeom prst="rect">
            <a:avLst/>
          </a:prstGeom>
          <a:noFill/>
        </p:spPr>
        <p:txBody>
          <a:bodyPr wrap="square" rtlCol="0">
            <a:spAutoFit/>
          </a:bodyPr>
          <a:lstStyle/>
          <a:p>
            <a:pPr algn="ctr"/>
            <a:r>
              <a:rPr lang="ja-JP" altLang="en-US" sz="4800" b="1" dirty="0" smtClean="0">
                <a:solidFill>
                  <a:srgbClr val="FF6633"/>
                </a:solidFill>
              </a:rPr>
              <a:t>プ</a:t>
            </a:r>
            <a:r>
              <a:rPr lang="ja-JP" altLang="en-US" sz="4800" b="1" dirty="0" smtClean="0"/>
              <a:t>ログラミング</a:t>
            </a:r>
            <a:r>
              <a:rPr lang="ja-JP" altLang="en-US" sz="4800" b="1" dirty="0" smtClean="0"/>
              <a:t>の授業</a:t>
            </a:r>
            <a:r>
              <a:rPr lang="ja-JP" altLang="en-US" sz="4800" b="1" dirty="0" smtClean="0"/>
              <a:t>は</a:t>
            </a:r>
            <a:endParaRPr lang="en-US" altLang="ja-JP" sz="4800" b="1" dirty="0" smtClean="0"/>
          </a:p>
          <a:p>
            <a:pPr algn="ctr"/>
            <a:r>
              <a:rPr lang="ja-JP" altLang="en-US" sz="4800" b="1" dirty="0" smtClean="0"/>
              <a:t>楽しい</a:t>
            </a:r>
            <a:r>
              <a:rPr lang="ja-JP" altLang="en-US" sz="4800" b="1" dirty="0" smtClean="0"/>
              <a:t>／</a:t>
            </a:r>
            <a:r>
              <a:rPr lang="ja-JP" altLang="en-US" sz="4800" b="1" dirty="0" smtClean="0"/>
              <a:t>楽しかった</a:t>
            </a:r>
            <a:endParaRPr lang="en-US" altLang="ja-JP" sz="4800" b="1" dirty="0" smtClean="0"/>
          </a:p>
          <a:p>
            <a:pPr algn="ctr"/>
            <a:r>
              <a:rPr lang="ja-JP" altLang="en-US" sz="4800" b="1" dirty="0" smtClean="0"/>
              <a:t>ですか</a:t>
            </a:r>
            <a:r>
              <a:rPr lang="ja-JP" altLang="en-US" sz="4800" b="1" dirty="0" smtClean="0"/>
              <a:t>？</a:t>
            </a:r>
            <a:endParaRPr lang="en-US" altLang="ja-JP" sz="4800" b="1" dirty="0" smtClean="0"/>
          </a:p>
        </p:txBody>
      </p:sp>
    </p:spTree>
    <p:extLst>
      <p:ext uri="{BB962C8B-B14F-4D97-AF65-F5344CB8AC3E}">
        <p14:creationId xmlns:p14="http://schemas.microsoft.com/office/powerpoint/2010/main" val="54969672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747000" y="2644170"/>
            <a:ext cx="7650000" cy="1569660"/>
          </a:xfrm>
          <a:prstGeom prst="rect">
            <a:avLst/>
          </a:prstGeom>
          <a:noFill/>
        </p:spPr>
        <p:txBody>
          <a:bodyPr wrap="square" rtlCol="0">
            <a:spAutoFit/>
          </a:bodyPr>
          <a:lstStyle/>
          <a:p>
            <a:pPr algn="ctr"/>
            <a:r>
              <a:rPr lang="ja-JP" altLang="en-US" sz="4800" b="1" dirty="0" smtClean="0">
                <a:solidFill>
                  <a:srgbClr val="FF6633"/>
                </a:solidFill>
              </a:rPr>
              <a:t>プ</a:t>
            </a:r>
            <a:r>
              <a:rPr lang="ja-JP" altLang="en-US" sz="4800" b="1" dirty="0" smtClean="0"/>
              <a:t>ログラミング</a:t>
            </a:r>
            <a:r>
              <a:rPr lang="ja-JP" altLang="en-US" sz="4800" b="1" dirty="0" smtClean="0"/>
              <a:t>を趣味で</a:t>
            </a:r>
            <a:endParaRPr lang="en-US" altLang="ja-JP" sz="4800" b="1" dirty="0"/>
          </a:p>
          <a:p>
            <a:pPr algn="ctr"/>
            <a:r>
              <a:rPr lang="ja-JP" altLang="en-US" sz="4800" b="1" dirty="0" smtClean="0"/>
              <a:t>して</a:t>
            </a:r>
            <a:r>
              <a:rPr lang="ja-JP" altLang="en-US" sz="4800" b="1" dirty="0" smtClean="0"/>
              <a:t>いますか？</a:t>
            </a:r>
            <a:endParaRPr lang="en-US" altLang="ja-JP" sz="4800" b="1" dirty="0" smtClean="0"/>
          </a:p>
        </p:txBody>
      </p:sp>
    </p:spTree>
    <p:extLst>
      <p:ext uri="{BB962C8B-B14F-4D97-AF65-F5344CB8AC3E}">
        <p14:creationId xmlns:p14="http://schemas.microsoft.com/office/powerpoint/2010/main" val="19526422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747000" y="2274838"/>
            <a:ext cx="7650000" cy="2308324"/>
          </a:xfrm>
          <a:prstGeom prst="rect">
            <a:avLst/>
          </a:prstGeom>
          <a:noFill/>
        </p:spPr>
        <p:txBody>
          <a:bodyPr wrap="square" rtlCol="0">
            <a:spAutoFit/>
          </a:bodyPr>
          <a:lstStyle/>
          <a:p>
            <a:pPr algn="ctr"/>
            <a:r>
              <a:rPr lang="ja-JP" altLang="en-US" sz="7200" b="1" dirty="0" smtClean="0">
                <a:solidFill>
                  <a:srgbClr val="FF6633"/>
                </a:solidFill>
              </a:rPr>
              <a:t>プ</a:t>
            </a:r>
            <a:r>
              <a:rPr lang="ja-JP" altLang="en-US" sz="7200" b="1" dirty="0" smtClean="0"/>
              <a:t>ログラミングは</a:t>
            </a:r>
            <a:endParaRPr lang="en-US" altLang="ja-JP" sz="7200" b="1" dirty="0" smtClean="0"/>
          </a:p>
          <a:p>
            <a:pPr algn="ctr"/>
            <a:r>
              <a:rPr lang="ja-JP" altLang="en-US" sz="7200" b="1" dirty="0" smtClean="0"/>
              <a:t>好きですか？</a:t>
            </a:r>
            <a:endParaRPr lang="en-US" altLang="ja-JP" sz="7200" b="1" dirty="0" smtClean="0"/>
          </a:p>
        </p:txBody>
      </p:sp>
    </p:spTree>
    <p:extLst>
      <p:ext uri="{BB962C8B-B14F-4D97-AF65-F5344CB8AC3E}">
        <p14:creationId xmlns:p14="http://schemas.microsoft.com/office/powerpoint/2010/main" val="17566712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6600"/>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747000" y="1720840"/>
            <a:ext cx="7650000" cy="3416320"/>
          </a:xfrm>
          <a:prstGeom prst="rect">
            <a:avLst/>
          </a:prstGeom>
          <a:noFill/>
        </p:spPr>
        <p:txBody>
          <a:bodyPr wrap="square" rtlCol="0">
            <a:spAutoFit/>
          </a:bodyPr>
          <a:lstStyle/>
          <a:p>
            <a:pPr algn="ctr"/>
            <a:r>
              <a:rPr lang="ja-JP" altLang="en-US" sz="5400" b="1" dirty="0" smtClean="0">
                <a:solidFill>
                  <a:schemeClr val="tx1">
                    <a:lumMod val="95000"/>
                    <a:lumOff val="5000"/>
                  </a:schemeClr>
                </a:solidFill>
              </a:rPr>
              <a:t>近</a:t>
            </a:r>
            <a:r>
              <a:rPr lang="ja-JP" altLang="en-US" sz="5400" b="1" dirty="0" smtClean="0">
                <a:solidFill>
                  <a:schemeClr val="bg1"/>
                </a:solidFill>
              </a:rPr>
              <a:t>年、若者の</a:t>
            </a:r>
            <a:endParaRPr lang="en-US" altLang="ja-JP" sz="5400" b="1" dirty="0" smtClean="0">
              <a:solidFill>
                <a:schemeClr val="bg1"/>
              </a:solidFill>
            </a:endParaRPr>
          </a:p>
          <a:p>
            <a:pPr algn="ctr"/>
            <a:r>
              <a:rPr lang="ja-JP" altLang="en-US" sz="5400" b="1" dirty="0" smtClean="0">
                <a:solidFill>
                  <a:schemeClr val="bg1"/>
                </a:solidFill>
              </a:rPr>
              <a:t>プログラミング離れが</a:t>
            </a:r>
            <a:endParaRPr lang="en-US" altLang="ja-JP" sz="5400" b="1" dirty="0" smtClean="0">
              <a:solidFill>
                <a:schemeClr val="bg1"/>
              </a:solidFill>
            </a:endParaRPr>
          </a:p>
          <a:p>
            <a:pPr algn="ctr"/>
            <a:r>
              <a:rPr lang="ja-JP" altLang="en-US" sz="5400" b="1" dirty="0" smtClean="0">
                <a:solidFill>
                  <a:schemeClr val="bg1"/>
                </a:solidFill>
              </a:rPr>
              <a:t>深刻な問題に</a:t>
            </a:r>
            <a:r>
              <a:rPr lang="en-US" altLang="ja-JP" sz="5400" b="1" dirty="0" smtClean="0">
                <a:solidFill>
                  <a:schemeClr val="bg1"/>
                </a:solidFill>
              </a:rPr>
              <a:t>…</a:t>
            </a:r>
          </a:p>
          <a:p>
            <a:pPr algn="ctr"/>
            <a:r>
              <a:rPr lang="ja-JP" altLang="en-US" sz="5400" b="1" dirty="0" smtClean="0">
                <a:solidFill>
                  <a:schemeClr val="bg1"/>
                </a:solidFill>
              </a:rPr>
              <a:t>（なる日がくるかも）</a:t>
            </a:r>
            <a:endParaRPr lang="en-US" altLang="ja-JP" sz="5400" b="1" dirty="0" smtClean="0">
              <a:solidFill>
                <a:schemeClr val="bg1"/>
              </a:solidFill>
            </a:endParaRPr>
          </a:p>
        </p:txBody>
      </p:sp>
    </p:spTree>
    <p:extLst>
      <p:ext uri="{BB962C8B-B14F-4D97-AF65-F5344CB8AC3E}">
        <p14:creationId xmlns:p14="http://schemas.microsoft.com/office/powerpoint/2010/main" val="252367459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16602</TotalTime>
  <Words>2514</Words>
  <Application>Microsoft Macintosh PowerPoint</Application>
  <PresentationFormat>画面に合わせる (4:3)</PresentationFormat>
  <Paragraphs>239</Paragraphs>
  <Slides>36</Slides>
  <Notes>36</Notes>
  <HiddenSlides>0</HiddenSlides>
  <MMClips>0</MMClips>
  <ScaleCrop>false</ScaleCrop>
  <HeadingPairs>
    <vt:vector size="4" baseType="variant">
      <vt:variant>
        <vt:lpstr>テーマ</vt:lpstr>
      </vt:variant>
      <vt:variant>
        <vt:i4>1</vt:i4>
      </vt:variant>
      <vt:variant>
        <vt:lpstr>スライド タイトル</vt:lpstr>
      </vt:variant>
      <vt:variant>
        <vt:i4>36</vt:i4>
      </vt:variant>
    </vt:vector>
  </HeadingPairs>
  <TitlesOfParts>
    <vt:vector size="37"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Takao Kouji</cp:lastModifiedBy>
  <cp:revision>542</cp:revision>
  <cp:lastPrinted>2014-11-12T22:16:14Z</cp:lastPrinted>
  <dcterms:created xsi:type="dcterms:W3CDTF">2014-09-17T02:10:41Z</dcterms:created>
  <dcterms:modified xsi:type="dcterms:W3CDTF">2014-12-09T04:47:48Z</dcterms:modified>
</cp:coreProperties>
</file>